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60" r:id="rId5"/>
    <p:sldMasterId id="2147483648" r:id="rId6"/>
    <p:sldMasterId id="2147483674" r:id="rId7"/>
  </p:sldMasterIdLst>
  <p:notesMasterIdLst>
    <p:notesMasterId r:id="rId42"/>
  </p:notesMasterIdLst>
  <p:sldIdLst>
    <p:sldId id="256" r:id="rId8"/>
    <p:sldId id="2087" r:id="rId9"/>
    <p:sldId id="277" r:id="rId10"/>
    <p:sldId id="1653" r:id="rId11"/>
    <p:sldId id="1654" r:id="rId12"/>
    <p:sldId id="257" r:id="rId13"/>
    <p:sldId id="2088" r:id="rId14"/>
    <p:sldId id="2089" r:id="rId15"/>
    <p:sldId id="2150" r:id="rId16"/>
    <p:sldId id="2151" r:id="rId17"/>
    <p:sldId id="258" r:id="rId18"/>
    <p:sldId id="2152" r:id="rId19"/>
    <p:sldId id="2153" r:id="rId20"/>
    <p:sldId id="2154" r:id="rId21"/>
    <p:sldId id="2155" r:id="rId22"/>
    <p:sldId id="2147" r:id="rId23"/>
    <p:sldId id="2157" r:id="rId24"/>
    <p:sldId id="2158" r:id="rId25"/>
    <p:sldId id="2159" r:id="rId26"/>
    <p:sldId id="2160" r:id="rId27"/>
    <p:sldId id="2161" r:id="rId28"/>
    <p:sldId id="2162" r:id="rId29"/>
    <p:sldId id="2163" r:id="rId30"/>
    <p:sldId id="2164" r:id="rId31"/>
    <p:sldId id="2165" r:id="rId32"/>
    <p:sldId id="2166" r:id="rId33"/>
    <p:sldId id="2168" r:id="rId34"/>
    <p:sldId id="2167" r:id="rId35"/>
    <p:sldId id="2169" r:id="rId36"/>
    <p:sldId id="2156" r:id="rId37"/>
    <p:sldId id="2148" r:id="rId38"/>
    <p:sldId id="2149" r:id="rId39"/>
    <p:sldId id="1730" r:id="rId40"/>
    <p:sldId id="1844" r:id="rId41"/>
  </p:sldIdLst>
  <p:sldSz cx="9144000" cy="5143500" type="screen16x9"/>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3278"/>
    <a:srgbClr val="002D73"/>
    <a:srgbClr val="646569"/>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94627" autoAdjust="0"/>
  </p:normalViewPr>
  <p:slideViewPr>
    <p:cSldViewPr>
      <p:cViewPr varScale="1">
        <p:scale>
          <a:sx n="90" d="100"/>
          <a:sy n="90" d="100"/>
        </p:scale>
        <p:origin x="484"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C164A-7038-42D0-953C-2EB4816D4C81}" type="datetimeFigureOut">
              <a:rPr lang="en-US" smtClean="0"/>
              <a:t>1/28/2022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A9C80-B631-4EC4-8253-F63CFD0157DF}" type="slidenum">
              <a:rPr lang="en-US" smtClean="0"/>
              <a:t>‹#›</a:t>
            </a:fld>
            <a:endParaRPr lang="en-US"/>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mc/articles/PMC2213486/#bib10"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ncbi.nlm.nih.gov/pmc/articles/PMC2213486/#bib37" TargetMode="External"/><Relationship Id="rId4" Type="http://schemas.openxmlformats.org/officeDocument/2006/relationships/hyperlink" Target="http://www.ncbi.nlm.nih.gov/pmc/articles/PMC2213486/#bib1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15</a:t>
            </a:fld>
            <a:endParaRPr lang="en-US"/>
          </a:p>
        </p:txBody>
      </p:sp>
    </p:spTree>
    <p:extLst>
      <p:ext uri="{BB962C8B-B14F-4D97-AF65-F5344CB8AC3E}">
        <p14:creationId xmlns:p14="http://schemas.microsoft.com/office/powerpoint/2010/main" val="208522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likely will you implement the lessons learned of this session when working with your programs? </a:t>
            </a:r>
          </a:p>
          <a:p>
            <a:r>
              <a:rPr lang="en-US" sz="1200" kern="0" dirty="0"/>
              <a:t>[1-very unlikely, 2-somewhat unlikely, 3-neither likely nor unlikely, 4-somewhat likely, 5-very likely]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76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330622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sz="1200" kern="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9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19</a:t>
            </a:fld>
            <a:endParaRPr lang="en-US"/>
          </a:p>
        </p:txBody>
      </p:sp>
    </p:spTree>
    <p:extLst>
      <p:ext uri="{BB962C8B-B14F-4D97-AF65-F5344CB8AC3E}">
        <p14:creationId xmlns:p14="http://schemas.microsoft.com/office/powerpoint/2010/main" val="154462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b="0" i="0" kern="1200" dirty="0">
                <a:solidFill>
                  <a:schemeClr val="tx1"/>
                </a:solidFill>
                <a:effectLst/>
                <a:latin typeface="Times New Roman" pitchFamily="18" charset="0"/>
                <a:ea typeface="ＭＳ Ｐゴシック" charset="-128"/>
                <a:cs typeface="ＭＳ Ｐゴシック"/>
              </a:rPr>
              <a:t>Basic computation encompasses number recognition and comparisons, arithmetic, and the use of simple formulas. The TOFHLA</a:t>
            </a:r>
            <a:r>
              <a:rPr lang="en-US" sz="1200" b="0" i="0" kern="1200" baseline="30000" dirty="0">
                <a:solidFill>
                  <a:schemeClr val="tx1"/>
                </a:solidFill>
                <a:effectLst/>
                <a:latin typeface="Times New Roman" pitchFamily="18" charset="0"/>
                <a:ea typeface="ＭＳ Ｐゴシック" charset="-128"/>
                <a:cs typeface="ＭＳ Ｐゴシック"/>
                <a:hlinkClick r:id="rId3"/>
              </a:rPr>
              <a:t> 10 </a:t>
            </a:r>
            <a:r>
              <a:rPr lang="en-US" sz="1200" b="0" i="0" kern="1200" dirty="0">
                <a:solidFill>
                  <a:schemeClr val="tx1"/>
                </a:solidFill>
                <a:effectLst/>
                <a:latin typeface="Times New Roman" pitchFamily="18" charset="0"/>
                <a:ea typeface="ＭＳ Ｐゴシック" charset="-128"/>
                <a:cs typeface="ＭＳ Ｐゴシック"/>
              </a:rPr>
              <a:t>screening test for comprehension of written health information assesses these skills with questions such as computing times for taking a pill, comparing a blood sugar level to a standard to decide whether it is abnormal, and interpreting an appointment slip. In the validation sample, of whom 31% had education beyond high school, only 25% answered all four numeracy questions correctly.”</a:t>
            </a: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b="0" i="0" kern="1200" dirty="0">
                <a:solidFill>
                  <a:schemeClr val="tx1"/>
                </a:solidFill>
                <a:effectLst/>
                <a:latin typeface="Times New Roman" pitchFamily="18" charset="0"/>
                <a:ea typeface="ＭＳ Ｐゴシック" charset="-128"/>
                <a:cs typeface="ＭＳ Ｐゴシック"/>
              </a:rPr>
              <a:t>Adult education theorists point out that people perform precise calculations only in certain situations, such as completing financial forms, which have been termed </a:t>
            </a:r>
            <a:r>
              <a:rPr lang="en-US" sz="1200" b="0" i="1" kern="1200" dirty="0">
                <a:solidFill>
                  <a:schemeClr val="tx1"/>
                </a:solidFill>
                <a:effectLst/>
                <a:latin typeface="Times New Roman" pitchFamily="18" charset="0"/>
                <a:ea typeface="ＭＳ Ｐゴシック" charset="-128"/>
                <a:cs typeface="ＭＳ Ｐゴシック"/>
              </a:rPr>
              <a:t>generative situations.</a:t>
            </a:r>
            <a:r>
              <a:rPr lang="en-US" sz="1200" b="0" i="0" kern="1200" dirty="0">
                <a:solidFill>
                  <a:schemeClr val="tx1"/>
                </a:solidFill>
                <a:effectLst/>
                <a:latin typeface="Times New Roman" pitchFamily="18" charset="0"/>
                <a:ea typeface="ＭＳ Ｐゴシック" charset="-128"/>
                <a:cs typeface="ＭＳ Ｐゴシック"/>
              </a:rPr>
              <a:t> </a:t>
            </a:r>
            <a:r>
              <a:rPr lang="en-US" sz="1200" b="0" i="0" kern="1200" baseline="30000" dirty="0">
                <a:solidFill>
                  <a:schemeClr val="tx1"/>
                </a:solidFill>
                <a:effectLst/>
                <a:latin typeface="Times New Roman" pitchFamily="18" charset="0"/>
                <a:ea typeface="ＭＳ Ｐゴシック" charset="-128"/>
                <a:cs typeface="ＭＳ Ｐゴシック"/>
                <a:hlinkClick r:id="rId4"/>
              </a:rPr>
              <a:t>13</a:t>
            </a:r>
            <a:r>
              <a:rPr lang="en-US" sz="1200" b="0" i="0" kern="1200" dirty="0">
                <a:solidFill>
                  <a:schemeClr val="tx1"/>
                </a:solidFill>
                <a:effectLst/>
                <a:latin typeface="Times New Roman" pitchFamily="18" charset="0"/>
                <a:ea typeface="ＭＳ Ｐゴシック" charset="-128"/>
                <a:cs typeface="ＭＳ Ｐゴシック"/>
              </a:rPr>
              <a:t>However, people solve many real-world problems not by calculating but by estimating or using number sense (a basic feel for magnitudes and operations).</a:t>
            </a:r>
            <a:r>
              <a:rPr lang="en-US" sz="1200" b="0" i="0" kern="1200" baseline="30000" dirty="0">
                <a:solidFill>
                  <a:schemeClr val="tx1"/>
                </a:solidFill>
                <a:effectLst/>
                <a:latin typeface="Times New Roman" pitchFamily="18" charset="0"/>
                <a:ea typeface="ＭＳ Ｐゴシック" charset="-128"/>
                <a:cs typeface="ＭＳ Ｐゴシック"/>
                <a:hlinkClick r:id="rId5"/>
              </a:rPr>
              <a:t> 37 </a:t>
            </a:r>
            <a:r>
              <a:rPr lang="en-US" sz="1200" b="0" i="0" kern="1200" dirty="0">
                <a:solidFill>
                  <a:schemeClr val="tx1"/>
                </a:solidFill>
                <a:effectLst/>
                <a:latin typeface="Times New Roman" pitchFamily="18" charset="0"/>
                <a:ea typeface="ＭＳ Ｐゴシック" charset="-128"/>
                <a:cs typeface="ＭＳ Ｐゴシック"/>
              </a:rPr>
              <a:t>Applying an estimation heuristic is generally quicker and simpler than calculating and is often sufficient for </a:t>
            </a:r>
            <a:r>
              <a:rPr lang="en-US" sz="1200" b="0" i="1" kern="1200" dirty="0">
                <a:solidFill>
                  <a:schemeClr val="tx1"/>
                </a:solidFill>
                <a:effectLst/>
                <a:latin typeface="Times New Roman" pitchFamily="18" charset="0"/>
                <a:ea typeface="ＭＳ Ｐゴシック" charset="-128"/>
                <a:cs typeface="ＭＳ Ｐゴシック"/>
              </a:rPr>
              <a:t>decision situations</a:t>
            </a:r>
            <a:r>
              <a:rPr lang="en-US" sz="1200" b="0" i="0" kern="1200" dirty="0">
                <a:solidFill>
                  <a:schemeClr val="tx1"/>
                </a:solidFill>
                <a:effectLst/>
                <a:latin typeface="Times New Roman" pitchFamily="18" charset="0"/>
                <a:ea typeface="ＭＳ Ｐゴシック" charset="-128"/>
                <a:cs typeface="ＭＳ Ｐゴシック"/>
              </a:rPr>
              <a:t> (e.g., choosing groceries while meeting a budget).</a:t>
            </a:r>
            <a:r>
              <a:rPr lang="en-US" sz="1200" b="0" i="0" kern="1200" baseline="30000" dirty="0">
                <a:solidFill>
                  <a:schemeClr val="tx1"/>
                </a:solidFill>
                <a:effectLst/>
                <a:latin typeface="Times New Roman" pitchFamily="18" charset="0"/>
                <a:ea typeface="ＭＳ Ｐゴシック" charset="-128"/>
                <a:cs typeface="ＭＳ Ｐゴシック"/>
                <a:hlinkClick r:id="rId4"/>
              </a:rPr>
              <a:t> 13 </a:t>
            </a:r>
            <a:r>
              <a:rPr lang="en-US" sz="1200" b="0" i="0" kern="1200" dirty="0">
                <a:solidFill>
                  <a:schemeClr val="tx1"/>
                </a:solidFill>
                <a:effectLst/>
                <a:latin typeface="Times New Roman" pitchFamily="18" charset="0"/>
                <a:ea typeface="ＭＳ Ｐゴシック" charset="-128"/>
                <a:cs typeface="ＭＳ Ｐゴシック"/>
              </a:rPr>
              <a:t>Estimates may also help in </a:t>
            </a:r>
            <a:r>
              <a:rPr lang="en-US" sz="1200" b="0" i="1" kern="1200" dirty="0">
                <a:solidFill>
                  <a:schemeClr val="tx1"/>
                </a:solidFill>
                <a:effectLst/>
                <a:latin typeface="Times New Roman" pitchFamily="18" charset="0"/>
                <a:ea typeface="ＭＳ Ｐゴシック" charset="-128"/>
                <a:cs typeface="ＭＳ Ｐゴシック"/>
              </a:rPr>
              <a:t>interpretive situations</a:t>
            </a:r>
            <a:r>
              <a:rPr lang="en-US" sz="1200" b="0" i="0" kern="1200" dirty="0">
                <a:solidFill>
                  <a:schemeClr val="tx1"/>
                </a:solidFill>
                <a:effectLst/>
                <a:latin typeface="Times New Roman" pitchFamily="18" charset="0"/>
                <a:ea typeface="ＭＳ Ｐゴシック" charset="-128"/>
                <a:cs typeface="ＭＳ Ｐゴシック"/>
              </a:rPr>
              <a:t> </a:t>
            </a:r>
            <a:r>
              <a:rPr lang="en-US" sz="1200" b="0" i="0" kern="1200" baseline="30000" dirty="0">
                <a:solidFill>
                  <a:schemeClr val="tx1"/>
                </a:solidFill>
                <a:effectLst/>
                <a:latin typeface="Times New Roman" pitchFamily="18" charset="0"/>
                <a:ea typeface="ＭＳ Ｐゴシック" charset="-128"/>
                <a:cs typeface="ＭＳ Ｐゴシック"/>
                <a:hlinkClick r:id="rId4"/>
              </a:rPr>
              <a:t>13 </a:t>
            </a:r>
            <a:r>
              <a:rPr lang="en-US" sz="1200" b="0" i="0" kern="1200" dirty="0">
                <a:solidFill>
                  <a:schemeClr val="tx1"/>
                </a:solidFill>
                <a:effectLst/>
                <a:latin typeface="Times New Roman" pitchFamily="18" charset="0"/>
                <a:ea typeface="ＭＳ Ｐゴシック" charset="-128"/>
                <a:cs typeface="ＭＳ Ｐゴシック"/>
              </a:rPr>
              <a:t>such as reading a news article, as well as in judging the probable correctness of a calculation. As many health situations involve interpreting quantitative information or making decisions, these examples from the adult education literature suggest that the role of estimation in health contexts warrants further study.”</a:t>
            </a: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“Statistical literacy is an understanding of concepts such as chance and uncertainty, sampling variability, margins of error, and randomization in clinical trials, and the ability to use such concepts to evaluate scientiﬁc information.”</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22</a:t>
            </a:fld>
            <a:endParaRPr lang="en-US"/>
          </a:p>
        </p:txBody>
      </p:sp>
    </p:spTree>
    <p:extLst>
      <p:ext uri="{BB962C8B-B14F-4D97-AF65-F5344CB8AC3E}">
        <p14:creationId xmlns:p14="http://schemas.microsoft.com/office/powerpoint/2010/main" val="326059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24</a:t>
            </a:fld>
            <a:endParaRPr lang="en-US"/>
          </a:p>
        </p:txBody>
      </p:sp>
    </p:spTree>
    <p:extLst>
      <p:ext uri="{BB962C8B-B14F-4D97-AF65-F5344CB8AC3E}">
        <p14:creationId xmlns:p14="http://schemas.microsoft.com/office/powerpoint/2010/main" val="227595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r>
              <a:rPr lang="en-US" dirty="0"/>
              <a:t>1. Draw a picture showing what the thermometer looks like when a person's temperature is too high.</a:t>
            </a:r>
          </a:p>
          <a:p>
            <a:pPr marL="228600" indent="-228600">
              <a:buAutoNum type="arabicPeriod"/>
            </a:pPr>
            <a:endParaRPr lang="en-US" dirty="0"/>
          </a:p>
          <a:p>
            <a:r>
              <a:rPr lang="en-US" dirty="0"/>
              <a:t>2. Use analogies or reference points to explain quantity. </a:t>
            </a:r>
            <a:r>
              <a:rPr lang="en-US" dirty="0" err="1"/>
              <a:t>Joram</a:t>
            </a:r>
            <a:r>
              <a:rPr lang="en-US" dirty="0"/>
              <a:t> says that dietitians often do this by comparing meat portions to a deck of cards or the size of a person's fist.</a:t>
            </a:r>
          </a:p>
          <a:p>
            <a:endParaRPr lang="en-US" dirty="0"/>
          </a:p>
          <a:p>
            <a:r>
              <a:rPr lang="en-US" dirty="0"/>
              <a:t>3. Show physical representations of quantity. An example is a dinner plate sectioned off into the correct amount of vegetables, protein, and carbohydrates.</a:t>
            </a:r>
          </a:p>
          <a:p>
            <a:endParaRPr lang="en-US" dirty="0"/>
          </a:p>
          <a:p>
            <a:r>
              <a:rPr lang="en-US" dirty="0"/>
              <a:t>4. Encourage patients to create their own images.</a:t>
            </a:r>
            <a:r>
              <a:rPr lang="en-US" baseline="0" dirty="0"/>
              <a:t>  </a:t>
            </a:r>
            <a:r>
              <a:rPr lang="en-US" dirty="0" err="1"/>
              <a:t>Joram</a:t>
            </a:r>
            <a:r>
              <a:rPr lang="en-US" dirty="0"/>
              <a:t> mentions one man who says his image of a mile is four laps around the high-school track.</a:t>
            </a:r>
          </a:p>
          <a:p>
            <a:endParaRPr lang="en-US" dirty="0"/>
          </a:p>
          <a:p>
            <a:r>
              <a:rPr lang="en-US" dirty="0"/>
              <a:t>5. Use vivid language.  </a:t>
            </a:r>
            <a:r>
              <a:rPr lang="en-US" dirty="0" err="1"/>
              <a:t>Joram</a:t>
            </a:r>
            <a:r>
              <a:rPr lang="en-US" dirty="0"/>
              <a:t> finds that newspaper journalists often present quantitative information in vivid and understandable ways, such as writing that the stock market "inched up" or "went on a roller-coaster ride." Healthcare providers can do likewise by using colorful and descriptive language when talking about numbers.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6. Teach with stories. When instructing patients about the need to walk 3 times a day for a total of 30 minutes, you might use the example of a woman who takes short walks after breakfast, lunch, and dinner. For many people, this narrative is easier to understand and remember than dividing 30 minutes by 3.</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27</a:t>
            </a:fld>
            <a:endParaRPr lang="en-US"/>
          </a:p>
        </p:txBody>
      </p:sp>
    </p:spTree>
    <p:extLst>
      <p:ext uri="{BB962C8B-B14F-4D97-AF65-F5344CB8AC3E}">
        <p14:creationId xmlns:p14="http://schemas.microsoft.com/office/powerpoint/2010/main" val="129516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r>
              <a:rPr lang="en-US" dirty="0"/>
              <a:t>1. Draw a picture showing what the thermometer looks like when a person's temperature is too high.</a:t>
            </a:r>
          </a:p>
          <a:p>
            <a:pPr marL="228600" indent="-228600">
              <a:buAutoNum type="arabicPeriod"/>
            </a:pPr>
            <a:endParaRPr lang="en-US" dirty="0"/>
          </a:p>
          <a:p>
            <a:r>
              <a:rPr lang="en-US" dirty="0"/>
              <a:t>2. Use analogies or reference points to explain quantity. </a:t>
            </a:r>
            <a:r>
              <a:rPr lang="en-US" dirty="0" err="1"/>
              <a:t>Joram</a:t>
            </a:r>
            <a:r>
              <a:rPr lang="en-US" dirty="0"/>
              <a:t> says that dietitians often do this by comparing meat portions to a deck of cards or the size of a person's fist.</a:t>
            </a:r>
          </a:p>
          <a:p>
            <a:endParaRPr lang="en-US" dirty="0"/>
          </a:p>
          <a:p>
            <a:r>
              <a:rPr lang="en-US" dirty="0"/>
              <a:t>3. Show physical representations of quantity. An example is a dinner plate sectioned off into the correct amount of vegetables, protein, and carbohydrates.</a:t>
            </a:r>
          </a:p>
          <a:p>
            <a:endParaRPr lang="en-US" dirty="0"/>
          </a:p>
          <a:p>
            <a:r>
              <a:rPr lang="en-US" dirty="0"/>
              <a:t>4. Encourage patients to create their own images.</a:t>
            </a:r>
            <a:r>
              <a:rPr lang="en-US" baseline="0" dirty="0"/>
              <a:t>  </a:t>
            </a:r>
            <a:r>
              <a:rPr lang="en-US" dirty="0" err="1"/>
              <a:t>Joram</a:t>
            </a:r>
            <a:r>
              <a:rPr lang="en-US" dirty="0"/>
              <a:t> mentions one man who says his image of a mile is four laps around the high-school track.</a:t>
            </a:r>
          </a:p>
          <a:p>
            <a:endParaRPr lang="en-US" dirty="0"/>
          </a:p>
          <a:p>
            <a:r>
              <a:rPr lang="en-US" dirty="0"/>
              <a:t>5. Use vivid language.  </a:t>
            </a:r>
            <a:r>
              <a:rPr lang="en-US" dirty="0" err="1"/>
              <a:t>Joram</a:t>
            </a:r>
            <a:r>
              <a:rPr lang="en-US" dirty="0"/>
              <a:t> finds that newspaper journalists often present quantitative information in vivid and understandable ways, such as writing that the stock market "inched up" or "went on a roller-coaster ride." Healthcare providers can do likewise by using colorful and descriptive language when talking about numbers.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6. Teach with stories. When instructing patients about the need to walk 3 times a day for a total of 30 minutes, you might use the example of a woman who takes short walks after breakfast, lunch, and dinner. For many people, this narrative is easier to understand and remember than dividing 30 minutes by 3.</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28</a:t>
            </a:fld>
            <a:endParaRPr lang="en-US"/>
          </a:p>
        </p:txBody>
      </p:sp>
    </p:spTree>
    <p:extLst>
      <p:ext uri="{BB962C8B-B14F-4D97-AF65-F5344CB8AC3E}">
        <p14:creationId xmlns:p14="http://schemas.microsoft.com/office/powerpoint/2010/main" val="100753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helpful was today’s session to learn about quality improvement? </a:t>
            </a:r>
          </a:p>
          <a:p>
            <a:r>
              <a:rPr lang="en-US" sz="1200" kern="0" dirty="0"/>
              <a:t>[1-not at all helpful, 2-not so helpful, 3-somewhat helpful, 4-very helpful, 5-extremely helpful]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526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engaged were you in today’s session? </a:t>
            </a:r>
          </a:p>
          <a:p>
            <a:r>
              <a:rPr lang="en-US" sz="1200" kern="0" dirty="0"/>
              <a:t>[not at all engaged, 2-rarely engaged, 3-somewhat engaged, 4-engaged, 5-extremely engaged]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20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4872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1601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695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9815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8874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777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51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9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4985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4300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7622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3835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5502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t>1/28/2022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361950"/>
            <a:ext cx="3196702" cy="813816"/>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484135281"/>
      </p:ext>
    </p:extLst>
  </p:cSld>
  <p:clrMap bg1="lt1" tx1="dk1" bg2="lt2" tx2="dk2" accent1="accent1" accent2="accent2" accent3="accent3" accent4="accent4" accent5="accent5" accent6="accent6" hlink="hlink" folHlink="folHlink"/>
  <p:sldLayoutIdLst>
    <p:sldLayoutId id="2147483655" r:id="rId1"/>
    <p:sldLayoutId id="2147483687"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www.boston.com/jobs/healthcare/oncall/articles/2007/09/19/health_numeracy" TargetMode="Externa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hyperlink" Target="http://www.boston.com/jobs/healthcare/oncall/articles/2007/09/19/health_numeracy/"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8.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20.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7200" y="1352550"/>
            <a:ext cx="7696200" cy="1323439"/>
          </a:xfrm>
          <a:prstGeom prst="rect">
            <a:avLst/>
          </a:prstGeom>
          <a:noFill/>
          <a:ln>
            <a:noFill/>
          </a:ln>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rPr>
              <a:t>QI Webinar: </a:t>
            </a:r>
          </a:p>
          <a:p>
            <a:pPr algn="ctr"/>
            <a:r>
              <a:rPr lang="en-US" sz="4000" b="1" dirty="0">
                <a:solidFill>
                  <a:srgbClr val="FF0000"/>
                </a:solidFill>
                <a:effectLst>
                  <a:outerShdw blurRad="38100" dist="38100" dir="2700000" algn="tl">
                    <a:srgbClr val="000000">
                      <a:alpha val="43137"/>
                    </a:srgbClr>
                  </a:outerShdw>
                </a:effectLst>
              </a:rPr>
              <a:t>Health Numeracy</a:t>
            </a:r>
          </a:p>
        </p:txBody>
      </p:sp>
      <p:sp>
        <p:nvSpPr>
          <p:cNvPr id="7" name="TextBox 6"/>
          <p:cNvSpPr txBox="1"/>
          <p:nvPr/>
        </p:nvSpPr>
        <p:spPr>
          <a:xfrm>
            <a:off x="1409700" y="2675989"/>
            <a:ext cx="5791200" cy="523220"/>
          </a:xfrm>
          <a:prstGeom prst="rect">
            <a:avLst/>
          </a:prstGeom>
          <a:noFill/>
          <a:ln>
            <a:noFill/>
          </a:ln>
        </p:spPr>
        <p:txBody>
          <a:bodyPr wrap="square" rtlCol="0">
            <a:spAutoFit/>
          </a:bodyPr>
          <a:lstStyle/>
          <a:p>
            <a:pPr algn="ctr"/>
            <a:r>
              <a:rPr lang="en-US" sz="2800" b="1" dirty="0">
                <a:solidFill>
                  <a:srgbClr val="646569"/>
                </a:solidFill>
                <a:latin typeface="Arial" panose="020B0604020202020204" pitchFamily="34" charset="0"/>
                <a:cs typeface="Arial" panose="020B0604020202020204" pitchFamily="34" charset="0"/>
              </a:rPr>
              <a:t>January 11, 2022</a:t>
            </a:r>
          </a:p>
        </p:txBody>
      </p:sp>
    </p:spTree>
    <p:custDataLst>
      <p:tags r:id="rId1"/>
    </p:custDataLst>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4152A-403A-4513-9CED-304018CB99BD}"/>
              </a:ext>
            </a:extLst>
          </p:cNvPr>
          <p:cNvPicPr>
            <a:picLocks noChangeAspect="1"/>
          </p:cNvPicPr>
          <p:nvPr/>
        </p:nvPicPr>
        <p:blipFill>
          <a:blip r:embed="rId3"/>
          <a:stretch>
            <a:fillRect/>
          </a:stretch>
        </p:blipFill>
        <p:spPr>
          <a:xfrm>
            <a:off x="1695879" y="514350"/>
            <a:ext cx="5752241" cy="4242420"/>
          </a:xfrm>
          <a:prstGeom prst="rect">
            <a:avLst/>
          </a:prstGeom>
        </p:spPr>
      </p:pic>
    </p:spTree>
    <p:custDataLst>
      <p:tags r:id="rId1"/>
    </p:custDataLst>
    <p:extLst>
      <p:ext uri="{BB962C8B-B14F-4D97-AF65-F5344CB8AC3E}">
        <p14:creationId xmlns:p14="http://schemas.microsoft.com/office/powerpoint/2010/main" val="264343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85950"/>
            <a:ext cx="4572000" cy="1938992"/>
          </a:xfrm>
          <a:prstGeom prst="rect">
            <a:avLst/>
          </a:prstGeom>
          <a:noFill/>
          <a:ln>
            <a:no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Health Numeracy &amp; </a:t>
            </a:r>
          </a:p>
          <a:p>
            <a:pPr algn="ctr"/>
            <a:r>
              <a:rPr lang="en-US" sz="4000" b="1" dirty="0">
                <a:solidFill>
                  <a:schemeClr val="bg1"/>
                </a:solidFill>
                <a:latin typeface="Arial" panose="020B0604020202020204" pitchFamily="34" charset="0"/>
                <a:cs typeface="Arial" panose="020B0604020202020204" pitchFamily="34" charset="0"/>
              </a:rPr>
              <a:t>Decision Making</a:t>
            </a:r>
          </a:p>
        </p:txBody>
      </p:sp>
    </p:spTree>
    <p:custDataLst>
      <p:tags r:id="rId1"/>
    </p:custDataLst>
    <p:extLst>
      <p:ext uri="{BB962C8B-B14F-4D97-AF65-F5344CB8AC3E}">
        <p14:creationId xmlns:p14="http://schemas.microsoft.com/office/powerpoint/2010/main" val="295752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32AA40-BB3E-4752-8069-58A827DEB505}"/>
              </a:ext>
            </a:extLst>
          </p:cNvPr>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Health Numeracy Defined</a:t>
            </a:r>
          </a:p>
        </p:txBody>
      </p:sp>
      <p:sp>
        <p:nvSpPr>
          <p:cNvPr id="3" name="TextBox 2">
            <a:extLst>
              <a:ext uri="{FF2B5EF4-FFF2-40B4-BE49-F238E27FC236}">
                <a16:creationId xmlns:a16="http://schemas.microsoft.com/office/drawing/2014/main" id="{0DFFE91E-5613-45DA-9166-79968B48BE2D}"/>
              </a:ext>
            </a:extLst>
          </p:cNvPr>
          <p:cNvSpPr txBox="1"/>
          <p:nvPr/>
        </p:nvSpPr>
        <p:spPr>
          <a:xfrm>
            <a:off x="1944872" y="1615088"/>
            <a:ext cx="5105400" cy="1938992"/>
          </a:xfrm>
          <a:prstGeom prst="rect">
            <a:avLst/>
          </a:prstGeom>
          <a:noFill/>
          <a:ln>
            <a:noFill/>
          </a:ln>
        </p:spPr>
        <p:txBody>
          <a:bodyPr wrap="square" rtlCol="0">
            <a:spAutoFit/>
          </a:bodyPr>
          <a:lstStyle/>
          <a:p>
            <a:pPr algn="ctr"/>
            <a:r>
              <a:rPr lang="en-US" sz="2400" dirty="0">
                <a:solidFill>
                  <a:srgbClr val="646569"/>
                </a:solidFill>
                <a:latin typeface="Arial" panose="020B0604020202020204" pitchFamily="34" charset="0"/>
                <a:cs typeface="Arial" panose="020B0604020202020204" pitchFamily="34" charset="0"/>
              </a:rPr>
              <a:t>Health numeracy can be considered “the</a:t>
            </a:r>
            <a:r>
              <a:rPr lang="en-US" sz="2400" b="1" dirty="0">
                <a:solidFill>
                  <a:srgbClr val="646569"/>
                </a:solidFill>
                <a:latin typeface="Arial" panose="020B0604020202020204" pitchFamily="34" charset="0"/>
                <a:cs typeface="Arial" panose="020B0604020202020204" pitchFamily="34" charset="0"/>
              </a:rPr>
              <a:t> individual-level skills </a:t>
            </a:r>
            <a:r>
              <a:rPr lang="en-US" sz="2400" dirty="0">
                <a:solidFill>
                  <a:srgbClr val="646569"/>
                </a:solidFill>
                <a:latin typeface="Arial" panose="020B0604020202020204" pitchFamily="34" charset="0"/>
                <a:cs typeface="Arial" panose="020B0604020202020204" pitchFamily="34" charset="0"/>
              </a:rPr>
              <a:t>to obtain, interpret, and process </a:t>
            </a:r>
            <a:r>
              <a:rPr lang="en-US" sz="2400" u="sng" dirty="0">
                <a:solidFill>
                  <a:srgbClr val="646569"/>
                </a:solidFill>
                <a:latin typeface="Arial" panose="020B0604020202020204" pitchFamily="34" charset="0"/>
                <a:cs typeface="Arial" panose="020B0604020202020204" pitchFamily="34" charset="0"/>
              </a:rPr>
              <a:t>quantitative</a:t>
            </a:r>
            <a:r>
              <a:rPr lang="en-US" sz="2400" dirty="0">
                <a:solidFill>
                  <a:srgbClr val="646569"/>
                </a:solidFill>
                <a:latin typeface="Arial" panose="020B0604020202020204" pitchFamily="34" charset="0"/>
                <a:cs typeface="Arial" panose="020B0604020202020204" pitchFamily="34" charset="0"/>
              </a:rPr>
              <a:t> information for health behavior and decisions”</a:t>
            </a:r>
          </a:p>
        </p:txBody>
      </p:sp>
      <p:sp>
        <p:nvSpPr>
          <p:cNvPr id="4" name="TextBox 3">
            <a:extLst>
              <a:ext uri="{FF2B5EF4-FFF2-40B4-BE49-F238E27FC236}">
                <a16:creationId xmlns:a16="http://schemas.microsoft.com/office/drawing/2014/main" id="{6A611250-69F6-4FC5-90F2-7D8FE82CA9B7}"/>
              </a:ext>
            </a:extLst>
          </p:cNvPr>
          <p:cNvSpPr txBox="1"/>
          <p:nvPr/>
        </p:nvSpPr>
        <p:spPr>
          <a:xfrm>
            <a:off x="304800" y="4146244"/>
            <a:ext cx="8763000" cy="523220"/>
          </a:xfrm>
          <a:prstGeom prst="rect">
            <a:avLst/>
          </a:prstGeom>
          <a:noFill/>
          <a:ln>
            <a:noFill/>
          </a:ln>
        </p:spPr>
        <p:txBody>
          <a:bodyPr wrap="square" rtlCol="0">
            <a:spAutoFit/>
          </a:bodyPr>
          <a:lstStyle/>
          <a:p>
            <a:r>
              <a:rPr lang="en-US" sz="1400" dirty="0" err="1">
                <a:latin typeface="+mn-lt"/>
              </a:rPr>
              <a:t>Ancker</a:t>
            </a:r>
            <a:r>
              <a:rPr lang="en-US" sz="1400" dirty="0">
                <a:latin typeface="+mn-lt"/>
              </a:rPr>
              <a:t> JS, Kaufman D.J.  Rethinking Health Numeracy: A Multidisciplinary Literature Review. Am Med Inform Assoc. 2007 Nov-Dec; 14(6):713-21.</a:t>
            </a:r>
          </a:p>
        </p:txBody>
      </p:sp>
    </p:spTree>
    <p:custDataLst>
      <p:tags r:id="rId1"/>
    </p:custDataLst>
    <p:extLst>
      <p:ext uri="{BB962C8B-B14F-4D97-AF65-F5344CB8AC3E}">
        <p14:creationId xmlns:p14="http://schemas.microsoft.com/office/powerpoint/2010/main" val="97371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32AA40-BB3E-4752-8069-58A827DEB505}"/>
              </a:ext>
            </a:extLst>
          </p:cNvPr>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Health Numeracy &amp; Decision Making</a:t>
            </a:r>
          </a:p>
        </p:txBody>
      </p:sp>
      <p:sp>
        <p:nvSpPr>
          <p:cNvPr id="3" name="TextBox 2">
            <a:extLst>
              <a:ext uri="{FF2B5EF4-FFF2-40B4-BE49-F238E27FC236}">
                <a16:creationId xmlns:a16="http://schemas.microsoft.com/office/drawing/2014/main" id="{0DFFE91E-5613-45DA-9166-79968B48BE2D}"/>
              </a:ext>
            </a:extLst>
          </p:cNvPr>
          <p:cNvSpPr txBox="1"/>
          <p:nvPr/>
        </p:nvSpPr>
        <p:spPr>
          <a:xfrm>
            <a:off x="304800" y="1123950"/>
            <a:ext cx="8458200" cy="2554545"/>
          </a:xfrm>
          <a:prstGeom prst="rect">
            <a:avLst/>
          </a:prstGeom>
          <a:noFill/>
          <a:ln>
            <a:noFill/>
          </a:ln>
        </p:spPr>
        <p:txBody>
          <a:bodyPr wrap="square" rtlCol="0">
            <a:spAutoFit/>
          </a:bodyPr>
          <a:lstStyle/>
          <a:p>
            <a:pPr marL="342900" indent="-3429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Having fewer numeric skills, however, is associated with lower comprehension and less use of health information.1</a:t>
            </a:r>
          </a:p>
          <a:p>
            <a:pPr marL="342900" indent="-3429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Many patients cannot perform the basic numeric tasks required to function in the current health care environment.2</a:t>
            </a:r>
          </a:p>
          <a:p>
            <a:pPr marL="342900" indent="-342900">
              <a:buFont typeface="Arial" panose="020B0604020202020204" pitchFamily="34" charset="0"/>
              <a:buChar char="•"/>
            </a:pPr>
            <a:r>
              <a:rPr lang="en-US" sz="2000" b="1" dirty="0">
                <a:solidFill>
                  <a:srgbClr val="646569"/>
                </a:solidFill>
                <a:latin typeface="Arial" panose="020B0604020202020204" pitchFamily="34" charset="0"/>
                <a:cs typeface="Arial" panose="020B0604020202020204" pitchFamily="34" charset="0"/>
              </a:rPr>
              <a:t>26%</a:t>
            </a:r>
            <a:r>
              <a:rPr lang="en-US" sz="2000" dirty="0">
                <a:solidFill>
                  <a:srgbClr val="646569"/>
                </a:solidFill>
                <a:latin typeface="Arial" panose="020B0604020202020204" pitchFamily="34" charset="0"/>
                <a:cs typeface="Arial" panose="020B0604020202020204" pitchFamily="34" charset="0"/>
              </a:rPr>
              <a:t> were unable to understand information about when an appointment was scheduled.3</a:t>
            </a:r>
          </a:p>
          <a:p>
            <a:pPr marL="342900" indent="-342900">
              <a:buFont typeface="Arial" panose="020B0604020202020204" pitchFamily="34" charset="0"/>
              <a:buChar char="•"/>
            </a:pPr>
            <a:r>
              <a:rPr lang="en-US" sz="2000" b="1" dirty="0">
                <a:solidFill>
                  <a:srgbClr val="646569"/>
                </a:solidFill>
                <a:latin typeface="Arial" panose="020B0604020202020204" pitchFamily="34" charset="0"/>
                <a:cs typeface="Arial" panose="020B0604020202020204" pitchFamily="34" charset="0"/>
              </a:rPr>
              <a:t>16% </a:t>
            </a:r>
            <a:r>
              <a:rPr lang="en-US" sz="2000" dirty="0">
                <a:solidFill>
                  <a:srgbClr val="646569"/>
                </a:solidFill>
                <a:latin typeface="Arial" panose="020B0604020202020204" pitchFamily="34" charset="0"/>
                <a:cs typeface="Arial" panose="020B0604020202020204" pitchFamily="34" charset="0"/>
              </a:rPr>
              <a:t>of highly educated people incorrectly answered straightforward questions about risk magnitude.4</a:t>
            </a:r>
          </a:p>
        </p:txBody>
      </p:sp>
      <p:sp>
        <p:nvSpPr>
          <p:cNvPr id="4" name="TextBox 3">
            <a:extLst>
              <a:ext uri="{FF2B5EF4-FFF2-40B4-BE49-F238E27FC236}">
                <a16:creationId xmlns:a16="http://schemas.microsoft.com/office/drawing/2014/main" id="{6A611250-69F6-4FC5-90F2-7D8FE82CA9B7}"/>
              </a:ext>
            </a:extLst>
          </p:cNvPr>
          <p:cNvSpPr txBox="1"/>
          <p:nvPr/>
        </p:nvSpPr>
        <p:spPr>
          <a:xfrm>
            <a:off x="190500" y="3786238"/>
            <a:ext cx="8763000" cy="784830"/>
          </a:xfrm>
          <a:prstGeom prst="rect">
            <a:avLst/>
          </a:prstGeom>
          <a:noFill/>
          <a:ln>
            <a:noFill/>
          </a:ln>
        </p:spPr>
        <p:txBody>
          <a:bodyPr wrap="square" rtlCol="0">
            <a:spAutoFit/>
          </a:bodyPr>
          <a:lstStyle/>
          <a:p>
            <a:r>
              <a:rPr lang="en-US" sz="900" baseline="30000" dirty="0">
                <a:latin typeface="+mj-lt"/>
              </a:rPr>
              <a:t>1</a:t>
            </a:r>
            <a:r>
              <a:rPr lang="en-US" sz="900" dirty="0">
                <a:latin typeface="+mj-lt"/>
              </a:rPr>
              <a:t>Ellen Peters, Judith Hibbard, Paul </a:t>
            </a:r>
            <a:r>
              <a:rPr lang="en-US" sz="900" dirty="0" err="1">
                <a:latin typeface="+mj-lt"/>
              </a:rPr>
              <a:t>Slovic</a:t>
            </a:r>
            <a:r>
              <a:rPr lang="en-US" sz="900" dirty="0">
                <a:latin typeface="+mj-lt"/>
              </a:rPr>
              <a:t> and Nathan </a:t>
            </a:r>
            <a:r>
              <a:rPr lang="en-US" sz="900" dirty="0" err="1">
                <a:latin typeface="+mj-lt"/>
              </a:rPr>
              <a:t>Dieckmann</a:t>
            </a:r>
            <a:r>
              <a:rPr lang="en-US" sz="900" dirty="0">
                <a:latin typeface="+mj-lt"/>
              </a:rPr>
              <a:t> Numeracy Skill And The Communication, Comprehension, And Use Of Risk-Benefit Information.  Health Affairs, 26, no.3 (2007): 741-748</a:t>
            </a:r>
          </a:p>
          <a:p>
            <a:r>
              <a:rPr lang="en-US" sz="900" baseline="30000" dirty="0">
                <a:latin typeface="+mj-lt"/>
              </a:rPr>
              <a:t>2</a:t>
            </a:r>
            <a:r>
              <a:rPr lang="en-US" sz="900" dirty="0">
                <a:latin typeface="+mj-lt"/>
              </a:rPr>
              <a:t>ibid</a:t>
            </a:r>
          </a:p>
          <a:p>
            <a:r>
              <a:rPr lang="en-US" sz="900" baseline="30000" dirty="0">
                <a:latin typeface="+mj-lt"/>
              </a:rPr>
              <a:t>3</a:t>
            </a:r>
            <a:r>
              <a:rPr lang="en-US" sz="900" dirty="0">
                <a:latin typeface="+mj-lt"/>
              </a:rPr>
              <a:t>M.V. Williams et al, “Inadequate Functional Health Literacy among Patients at Two Public Hospitals,” Journal of the American Medical Association 274, no. 21 (1995): 1677-1682</a:t>
            </a:r>
          </a:p>
          <a:p>
            <a:r>
              <a:rPr lang="en-US" sz="900" baseline="30000" dirty="0">
                <a:latin typeface="+mj-lt"/>
              </a:rPr>
              <a:t>4</a:t>
            </a:r>
            <a:r>
              <a:rPr lang="en-US" sz="900" dirty="0">
                <a:latin typeface="+mj-lt"/>
              </a:rPr>
              <a:t>Lipkus, I. M., Samsa, G., &amp; Rimer, B. K. (2001). General performance on a Numeracy Scale among highly educated samples. Medical Decision Making, 21(1), 37-44</a:t>
            </a:r>
            <a:endParaRPr lang="en-US" sz="900" dirty="0">
              <a:latin typeface="+mn-lt"/>
            </a:endParaRPr>
          </a:p>
        </p:txBody>
      </p:sp>
    </p:spTree>
    <p:custDataLst>
      <p:tags r:id="rId1"/>
    </p:custDataLst>
    <p:extLst>
      <p:ext uri="{BB962C8B-B14F-4D97-AF65-F5344CB8AC3E}">
        <p14:creationId xmlns:p14="http://schemas.microsoft.com/office/powerpoint/2010/main" val="2005583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32AA40-BB3E-4752-8069-58A827DEB505}"/>
              </a:ext>
            </a:extLst>
          </p:cNvPr>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A New Definition of “Health Literacy”</a:t>
            </a:r>
          </a:p>
        </p:txBody>
      </p:sp>
      <p:sp>
        <p:nvSpPr>
          <p:cNvPr id="3" name="TextBox 2">
            <a:extLst>
              <a:ext uri="{FF2B5EF4-FFF2-40B4-BE49-F238E27FC236}">
                <a16:creationId xmlns:a16="http://schemas.microsoft.com/office/drawing/2014/main" id="{0DFFE91E-5613-45DA-9166-79968B48BE2D}"/>
              </a:ext>
            </a:extLst>
          </p:cNvPr>
          <p:cNvSpPr txBox="1"/>
          <p:nvPr/>
        </p:nvSpPr>
        <p:spPr>
          <a:xfrm>
            <a:off x="1944872" y="1417588"/>
            <a:ext cx="5105400" cy="2308324"/>
          </a:xfrm>
          <a:prstGeom prst="rect">
            <a:avLst/>
          </a:prstGeom>
          <a:noFill/>
          <a:ln>
            <a:noFill/>
          </a:ln>
        </p:spPr>
        <p:txBody>
          <a:bodyPr wrap="square" rtlCol="0">
            <a:spAutoFit/>
          </a:bodyPr>
          <a:lstStyle/>
          <a:p>
            <a:pPr algn="ctr"/>
            <a:r>
              <a:rPr lang="en-US" sz="2400" dirty="0">
                <a:solidFill>
                  <a:srgbClr val="646569"/>
                </a:solidFill>
                <a:latin typeface="Arial" panose="020B0604020202020204" pitchFamily="34" charset="0"/>
                <a:cs typeface="Arial" panose="020B0604020202020204" pitchFamily="34" charset="0"/>
              </a:rPr>
              <a:t>“A traditional definition of </a:t>
            </a:r>
            <a:r>
              <a:rPr lang="en-US" sz="2400" i="1" dirty="0">
                <a:solidFill>
                  <a:srgbClr val="646569"/>
                </a:solidFill>
                <a:latin typeface="Arial" panose="020B0604020202020204" pitchFamily="34" charset="0"/>
                <a:cs typeface="Arial" panose="020B0604020202020204" pitchFamily="34" charset="0"/>
              </a:rPr>
              <a:t>health literacy</a:t>
            </a:r>
            <a:r>
              <a:rPr lang="en-US" sz="2400" dirty="0">
                <a:solidFill>
                  <a:srgbClr val="646569"/>
                </a:solidFill>
                <a:latin typeface="Arial" panose="020B0604020202020204" pitchFamily="34" charset="0"/>
                <a:cs typeface="Arial" panose="020B0604020202020204" pitchFamily="34" charset="0"/>
              </a:rPr>
              <a:t> concerns individual patients’ abilities.  We believe that this definition should also include the format of the provided information and what it requires from patients”</a:t>
            </a:r>
          </a:p>
        </p:txBody>
      </p:sp>
      <p:sp>
        <p:nvSpPr>
          <p:cNvPr id="4" name="TextBox 3">
            <a:extLst>
              <a:ext uri="{FF2B5EF4-FFF2-40B4-BE49-F238E27FC236}">
                <a16:creationId xmlns:a16="http://schemas.microsoft.com/office/drawing/2014/main" id="{6A611250-69F6-4FC5-90F2-7D8FE82CA9B7}"/>
              </a:ext>
            </a:extLst>
          </p:cNvPr>
          <p:cNvSpPr txBox="1"/>
          <p:nvPr/>
        </p:nvSpPr>
        <p:spPr>
          <a:xfrm>
            <a:off x="304800" y="4146244"/>
            <a:ext cx="8763000" cy="523220"/>
          </a:xfrm>
          <a:prstGeom prst="rect">
            <a:avLst/>
          </a:prstGeom>
          <a:noFill/>
          <a:ln>
            <a:noFill/>
          </a:ln>
        </p:spPr>
        <p:txBody>
          <a:bodyPr wrap="square" rtlCol="0">
            <a:spAutoFit/>
          </a:bodyPr>
          <a:lstStyle/>
          <a:p>
            <a:r>
              <a:rPr lang="en-US" sz="1400" dirty="0">
                <a:latin typeface="+mj-lt"/>
              </a:rPr>
              <a:t>Ellen Peters, Judith Hibbard, Paul </a:t>
            </a:r>
            <a:r>
              <a:rPr lang="en-US" sz="1400" dirty="0" err="1">
                <a:latin typeface="+mj-lt"/>
              </a:rPr>
              <a:t>Slovic</a:t>
            </a:r>
            <a:r>
              <a:rPr lang="en-US" sz="1400" dirty="0">
                <a:latin typeface="+mj-lt"/>
              </a:rPr>
              <a:t> and Nathan </a:t>
            </a:r>
            <a:r>
              <a:rPr lang="en-US" sz="1400" dirty="0" err="1">
                <a:latin typeface="+mj-lt"/>
              </a:rPr>
              <a:t>Dieckmann</a:t>
            </a:r>
            <a:r>
              <a:rPr lang="en-US" sz="1400" dirty="0">
                <a:latin typeface="+mj-lt"/>
              </a:rPr>
              <a:t> Numeracy Skill And The Communication, Comprehension, And Use Of Risk-Benefit Information.  Health Affairs, 26, no.3 (2007): 741-748</a:t>
            </a:r>
          </a:p>
        </p:txBody>
      </p:sp>
    </p:spTree>
    <p:custDataLst>
      <p:tags r:id="rId1"/>
    </p:custDataLst>
    <p:extLst>
      <p:ext uri="{BB962C8B-B14F-4D97-AF65-F5344CB8AC3E}">
        <p14:creationId xmlns:p14="http://schemas.microsoft.com/office/powerpoint/2010/main" val="2181656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733550"/>
            <a:ext cx="4572000" cy="2308324"/>
          </a:xfrm>
          <a:prstGeom prst="rect">
            <a:avLst/>
          </a:prstGeom>
          <a:noFill/>
          <a:ln>
            <a:noFill/>
          </a:ln>
        </p:spPr>
        <p:txBody>
          <a:bodyPr wrap="square" rtlCol="0">
            <a:spAutoFit/>
          </a:bodyPr>
          <a:lstStyle/>
          <a:p>
            <a:pPr algn="ctr"/>
            <a:r>
              <a:rPr lang="en-US" sz="3600" b="1" dirty="0">
                <a:solidFill>
                  <a:schemeClr val="bg1"/>
                </a:solidFill>
                <a:latin typeface="Calibri" pitchFamily="34" charset="0"/>
              </a:rPr>
              <a:t>Factors Contributing to a Patient’s Ability to Use Quantitative Information for Health</a:t>
            </a:r>
            <a:endParaRPr lang="en-US" sz="36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64797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B2A6AD20-C899-41D8-845B-99C8F2892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696" y="413693"/>
            <a:ext cx="5098608" cy="3854450"/>
          </a:xfrm>
          <a:prstGeom prst="rect">
            <a:avLst/>
          </a:prstGeom>
        </p:spPr>
      </p:pic>
      <p:sp>
        <p:nvSpPr>
          <p:cNvPr id="4" name="TextBox 3">
            <a:extLst>
              <a:ext uri="{FF2B5EF4-FFF2-40B4-BE49-F238E27FC236}">
                <a16:creationId xmlns:a16="http://schemas.microsoft.com/office/drawing/2014/main" id="{4F2C5B2F-0B53-4692-BC76-F17790294C43}"/>
              </a:ext>
            </a:extLst>
          </p:cNvPr>
          <p:cNvSpPr txBox="1"/>
          <p:nvPr/>
        </p:nvSpPr>
        <p:spPr>
          <a:xfrm>
            <a:off x="76200" y="4268142"/>
            <a:ext cx="8229600" cy="461665"/>
          </a:xfrm>
          <a:prstGeom prst="rect">
            <a:avLst/>
          </a:prstGeom>
          <a:noFill/>
        </p:spPr>
        <p:txBody>
          <a:bodyPr wrap="square" rtlCol="0">
            <a:spAutoFit/>
          </a:bodyPr>
          <a:lstStyle/>
          <a:p>
            <a:r>
              <a:rPr lang="en-US" sz="1200" dirty="0" err="1">
                <a:latin typeface="+mj-lt"/>
              </a:rPr>
              <a:t>Ancker</a:t>
            </a:r>
            <a:r>
              <a:rPr lang="en-US" sz="1200" dirty="0">
                <a:latin typeface="+mj-lt"/>
              </a:rPr>
              <a:t> JS, Kaufman D.J.  Rethinking Health Numeracy: A Multidisciplinary Literature Review. Am Med Inform Assoc. 2007 Nov-Dec; 14(6):713-21.</a:t>
            </a:r>
          </a:p>
        </p:txBody>
      </p:sp>
    </p:spTree>
    <p:custDataLst>
      <p:tags r:id="rId1"/>
    </p:custDataLst>
    <p:extLst>
      <p:ext uri="{BB962C8B-B14F-4D97-AF65-F5344CB8AC3E}">
        <p14:creationId xmlns:p14="http://schemas.microsoft.com/office/powerpoint/2010/main" val="1346359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D289A4-2F25-43D5-BCA1-30AB454323C9}"/>
              </a:ext>
            </a:extLst>
          </p:cNvPr>
          <p:cNvPicPr>
            <a:picLocks noChangeAspect="1"/>
          </p:cNvPicPr>
          <p:nvPr/>
        </p:nvPicPr>
        <p:blipFill>
          <a:blip r:embed="rId3"/>
          <a:stretch>
            <a:fillRect/>
          </a:stretch>
        </p:blipFill>
        <p:spPr>
          <a:xfrm>
            <a:off x="1310550" y="877130"/>
            <a:ext cx="6522899" cy="3518996"/>
          </a:xfrm>
          <a:prstGeom prst="rect">
            <a:avLst/>
          </a:prstGeom>
        </p:spPr>
      </p:pic>
      <p:sp>
        <p:nvSpPr>
          <p:cNvPr id="3" name="TextBox 2">
            <a:extLst>
              <a:ext uri="{FF2B5EF4-FFF2-40B4-BE49-F238E27FC236}">
                <a16:creationId xmlns:a16="http://schemas.microsoft.com/office/drawing/2014/main" id="{353A4006-25B1-4B90-8FDB-84173D97770C}"/>
              </a:ext>
            </a:extLst>
          </p:cNvPr>
          <p:cNvSpPr txBox="1"/>
          <p:nvPr/>
        </p:nvSpPr>
        <p:spPr>
          <a:xfrm>
            <a:off x="152400" y="3619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Patient Factors</a:t>
            </a:r>
          </a:p>
        </p:txBody>
      </p:sp>
      <p:sp>
        <p:nvSpPr>
          <p:cNvPr id="4" name="TextBox 3">
            <a:extLst>
              <a:ext uri="{FF2B5EF4-FFF2-40B4-BE49-F238E27FC236}">
                <a16:creationId xmlns:a16="http://schemas.microsoft.com/office/drawing/2014/main" id="{3074C360-5C34-4654-B3F1-943BEFEA650A}"/>
              </a:ext>
            </a:extLst>
          </p:cNvPr>
          <p:cNvSpPr txBox="1"/>
          <p:nvPr/>
        </p:nvSpPr>
        <p:spPr>
          <a:xfrm>
            <a:off x="304800" y="4322100"/>
            <a:ext cx="8229600" cy="461665"/>
          </a:xfrm>
          <a:prstGeom prst="rect">
            <a:avLst/>
          </a:prstGeom>
          <a:noFill/>
        </p:spPr>
        <p:txBody>
          <a:bodyPr wrap="square" rtlCol="0">
            <a:spAutoFit/>
          </a:bodyPr>
          <a:lstStyle/>
          <a:p>
            <a:r>
              <a:rPr lang="en-US" sz="1200" dirty="0" err="1">
                <a:latin typeface="+mj-lt"/>
              </a:rPr>
              <a:t>Ancker</a:t>
            </a:r>
            <a:r>
              <a:rPr lang="en-US" sz="1200" dirty="0">
                <a:latin typeface="+mj-lt"/>
              </a:rPr>
              <a:t> JS, Kaufman D.J.  Rethinking Health Numeracy: A Multidisciplinary Literature Review. Am Med Inform Assoc. 2007 Nov-Dec; 14(6):713-21.</a:t>
            </a:r>
          </a:p>
        </p:txBody>
      </p:sp>
    </p:spTree>
    <p:custDataLst>
      <p:tags r:id="rId1"/>
    </p:custDataLst>
    <p:extLst>
      <p:ext uri="{BB962C8B-B14F-4D97-AF65-F5344CB8AC3E}">
        <p14:creationId xmlns:p14="http://schemas.microsoft.com/office/powerpoint/2010/main" val="93449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3A4006-25B1-4B90-8FDB-84173D97770C}"/>
              </a:ext>
            </a:extLst>
          </p:cNvPr>
          <p:cNvSpPr txBox="1"/>
          <p:nvPr/>
        </p:nvSpPr>
        <p:spPr>
          <a:xfrm>
            <a:off x="152400" y="3619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Provider Factors</a:t>
            </a:r>
          </a:p>
        </p:txBody>
      </p:sp>
      <p:sp>
        <p:nvSpPr>
          <p:cNvPr id="6" name="TextBox 5">
            <a:extLst>
              <a:ext uri="{FF2B5EF4-FFF2-40B4-BE49-F238E27FC236}">
                <a16:creationId xmlns:a16="http://schemas.microsoft.com/office/drawing/2014/main" id="{392C9106-75E2-4B52-89E6-EEFCDE54CD02}"/>
              </a:ext>
            </a:extLst>
          </p:cNvPr>
          <p:cNvSpPr txBox="1"/>
          <p:nvPr/>
        </p:nvSpPr>
        <p:spPr>
          <a:xfrm>
            <a:off x="228600" y="4300835"/>
            <a:ext cx="8229600" cy="461665"/>
          </a:xfrm>
          <a:prstGeom prst="rect">
            <a:avLst/>
          </a:prstGeom>
          <a:noFill/>
        </p:spPr>
        <p:txBody>
          <a:bodyPr wrap="square" rtlCol="0">
            <a:spAutoFit/>
          </a:bodyPr>
          <a:lstStyle/>
          <a:p>
            <a:r>
              <a:rPr lang="en-US" sz="1200" dirty="0" err="1">
                <a:latin typeface="+mn-lt"/>
              </a:rPr>
              <a:t>Ancker</a:t>
            </a:r>
            <a:r>
              <a:rPr lang="en-US" sz="1200" dirty="0">
                <a:latin typeface="+mn-lt"/>
              </a:rPr>
              <a:t> JS, Kaufman D.J.  Rethinking Health Numeracy: A Multidisciplinary Literature Review. Am Med Inform Assoc. 2007 Nov-Dec; 14(6):713-21.</a:t>
            </a:r>
          </a:p>
        </p:txBody>
      </p:sp>
      <p:pic>
        <p:nvPicPr>
          <p:cNvPr id="8" name="Picture 7">
            <a:extLst>
              <a:ext uri="{FF2B5EF4-FFF2-40B4-BE49-F238E27FC236}">
                <a16:creationId xmlns:a16="http://schemas.microsoft.com/office/drawing/2014/main" id="{03633CAC-F020-40DE-B4E6-FEFD48F2ACFB}"/>
              </a:ext>
            </a:extLst>
          </p:cNvPr>
          <p:cNvPicPr>
            <a:picLocks noChangeAspect="1"/>
          </p:cNvPicPr>
          <p:nvPr/>
        </p:nvPicPr>
        <p:blipFill>
          <a:blip r:embed="rId3"/>
          <a:stretch>
            <a:fillRect/>
          </a:stretch>
        </p:blipFill>
        <p:spPr>
          <a:xfrm>
            <a:off x="1211401" y="943624"/>
            <a:ext cx="6568798" cy="3349844"/>
          </a:xfrm>
          <a:prstGeom prst="rect">
            <a:avLst/>
          </a:prstGeom>
        </p:spPr>
      </p:pic>
    </p:spTree>
    <p:custDataLst>
      <p:tags r:id="rId1"/>
    </p:custDataLst>
    <p:extLst>
      <p:ext uri="{BB962C8B-B14F-4D97-AF65-F5344CB8AC3E}">
        <p14:creationId xmlns:p14="http://schemas.microsoft.com/office/powerpoint/2010/main" val="9100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66950"/>
            <a:ext cx="4572000" cy="1200329"/>
          </a:xfrm>
          <a:prstGeom prst="rect">
            <a:avLst/>
          </a:prstGeom>
          <a:noFill/>
          <a:ln>
            <a:noFill/>
          </a:ln>
        </p:spPr>
        <p:txBody>
          <a:bodyPr wrap="square" rtlCol="0">
            <a:spAutoFit/>
          </a:bodyPr>
          <a:lstStyle/>
          <a:p>
            <a:pPr algn="ctr"/>
            <a:r>
              <a:rPr lang="en-US" sz="3600" b="1" dirty="0">
                <a:solidFill>
                  <a:schemeClr val="bg1"/>
                </a:solidFill>
                <a:latin typeface="Calibri" pitchFamily="34" charset="0"/>
              </a:rPr>
              <a:t>Health Numeracy Skills and Competencies</a:t>
            </a:r>
          </a:p>
        </p:txBody>
      </p:sp>
    </p:spTree>
    <p:custDataLst>
      <p:tags r:id="rId1"/>
    </p:custDataLst>
    <p:extLst>
      <p:ext uri="{BB962C8B-B14F-4D97-AF65-F5344CB8AC3E}">
        <p14:creationId xmlns:p14="http://schemas.microsoft.com/office/powerpoint/2010/main" val="45080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00A25B9-76B2-45A1-AC08-558023D0007D}"/>
              </a:ext>
            </a:extLst>
          </p:cNvPr>
          <p:cNvSpPr txBox="1">
            <a:spLocks/>
          </p:cNvSpPr>
          <p:nvPr/>
        </p:nvSpPr>
        <p:spPr>
          <a:xfrm>
            <a:off x="584200" y="425087"/>
            <a:ext cx="7975600" cy="590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rPr>
              <a:t>Introductions</a:t>
            </a:r>
          </a:p>
        </p:txBody>
      </p:sp>
      <p:pic>
        <p:nvPicPr>
          <p:cNvPr id="3" name="Picture 2">
            <a:extLst>
              <a:ext uri="{FF2B5EF4-FFF2-40B4-BE49-F238E27FC236}">
                <a16:creationId xmlns:a16="http://schemas.microsoft.com/office/drawing/2014/main" id="{0060C640-11FB-4EBE-9D40-3D94C178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857250"/>
            <a:ext cx="3429000" cy="3429000"/>
          </a:xfrm>
          <a:prstGeom prst="rect">
            <a:avLst/>
          </a:prstGeom>
        </p:spPr>
      </p:pic>
      <p:sp>
        <p:nvSpPr>
          <p:cNvPr id="4" name="Content Placeholder 9">
            <a:extLst>
              <a:ext uri="{FF2B5EF4-FFF2-40B4-BE49-F238E27FC236}">
                <a16:creationId xmlns:a16="http://schemas.microsoft.com/office/drawing/2014/main" id="{C985A136-9AE1-4182-89BE-63983020C487}"/>
              </a:ext>
            </a:extLst>
          </p:cNvPr>
          <p:cNvSpPr txBox="1">
            <a:spLocks/>
          </p:cNvSpPr>
          <p:nvPr/>
        </p:nvSpPr>
        <p:spPr>
          <a:xfrm>
            <a:off x="304800" y="1486343"/>
            <a:ext cx="5105400" cy="29142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Garamond" panose="02020404030301010803" pitchFamily="18" charset="0"/>
              </a:rPr>
              <a:t>Please share your name and agency in the chat room</a:t>
            </a:r>
            <a:endParaRPr lang="en-US" sz="2800" dirty="0"/>
          </a:p>
        </p:txBody>
      </p:sp>
    </p:spTree>
    <p:custDataLst>
      <p:tags r:id="rId1"/>
    </p:custDataLst>
    <p:extLst>
      <p:ext uri="{BB962C8B-B14F-4D97-AF65-F5344CB8AC3E}">
        <p14:creationId xmlns:p14="http://schemas.microsoft.com/office/powerpoint/2010/main" val="1644665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3A4006-25B1-4B90-8FDB-84173D97770C}"/>
              </a:ext>
            </a:extLst>
          </p:cNvPr>
          <p:cNvSpPr txBox="1"/>
          <p:nvPr/>
        </p:nvSpPr>
        <p:spPr>
          <a:xfrm>
            <a:off x="152400" y="3619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Skills and Competencies</a:t>
            </a:r>
          </a:p>
        </p:txBody>
      </p:sp>
      <p:pic>
        <p:nvPicPr>
          <p:cNvPr id="4" name="Picture 3">
            <a:extLst>
              <a:ext uri="{FF2B5EF4-FFF2-40B4-BE49-F238E27FC236}">
                <a16:creationId xmlns:a16="http://schemas.microsoft.com/office/drawing/2014/main" id="{99803F28-2515-4B03-9EF4-F1E46394FB50}"/>
              </a:ext>
            </a:extLst>
          </p:cNvPr>
          <p:cNvPicPr>
            <a:picLocks noChangeAspect="1"/>
          </p:cNvPicPr>
          <p:nvPr/>
        </p:nvPicPr>
        <p:blipFill>
          <a:blip r:embed="rId3"/>
          <a:stretch>
            <a:fillRect/>
          </a:stretch>
        </p:blipFill>
        <p:spPr>
          <a:xfrm>
            <a:off x="664125" y="970205"/>
            <a:ext cx="7815749" cy="3481118"/>
          </a:xfrm>
          <a:prstGeom prst="rect">
            <a:avLst/>
          </a:prstGeom>
        </p:spPr>
      </p:pic>
    </p:spTree>
    <p:custDataLst>
      <p:tags r:id="rId1"/>
    </p:custDataLst>
    <p:extLst>
      <p:ext uri="{BB962C8B-B14F-4D97-AF65-F5344CB8AC3E}">
        <p14:creationId xmlns:p14="http://schemas.microsoft.com/office/powerpoint/2010/main" val="96077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23220"/>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Skills for Understanding Information Artifacts</a:t>
            </a:r>
          </a:p>
        </p:txBody>
      </p:sp>
      <p:sp>
        <p:nvSpPr>
          <p:cNvPr id="12" name="TextBox 11"/>
          <p:cNvSpPr txBox="1"/>
          <p:nvPr/>
        </p:nvSpPr>
        <p:spPr>
          <a:xfrm>
            <a:off x="116072" y="1123950"/>
            <a:ext cx="8763000" cy="3170099"/>
          </a:xfrm>
          <a:prstGeom prst="rect">
            <a:avLst/>
          </a:prstGeom>
          <a:noFill/>
          <a:ln>
            <a:noFill/>
          </a:ln>
        </p:spPr>
        <p:txBody>
          <a:bodyPr wrap="square" rtlCol="0">
            <a:spAutoFit/>
          </a:bodyPr>
          <a:lstStyle/>
          <a:p>
            <a:pPr marL="342900" indent="-3429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Representational Fluency</a:t>
            </a:r>
          </a:p>
          <a:p>
            <a:pPr marL="800100" lvl="1" indent="-342900">
              <a:buFont typeface="Wingdings" panose="05000000000000000000" pitchFamily="2" charset="2"/>
              <a:buChar char="§"/>
            </a:pPr>
            <a:r>
              <a:rPr lang="en-US" sz="1900" dirty="0">
                <a:solidFill>
                  <a:srgbClr val="646569"/>
                </a:solidFill>
                <a:latin typeface="Arial" panose="020B0604020202020204" pitchFamily="34" charset="0"/>
                <a:cs typeface="Arial" panose="020B0604020202020204" pitchFamily="34" charset="0"/>
              </a:rPr>
              <a:t>“Representational fluency is the ability to translate between and recognize the identity of different representations of the same quantity.”</a:t>
            </a:r>
          </a:p>
          <a:p>
            <a:pPr marL="342900" indent="-3429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Document Literacy</a:t>
            </a:r>
          </a:p>
          <a:p>
            <a:pPr marL="800100" lvl="1" indent="-342900">
              <a:buFont typeface="Wingdings" panose="05000000000000000000" pitchFamily="2" charset="2"/>
              <a:buChar char="§"/>
            </a:pPr>
            <a:r>
              <a:rPr lang="en-US" sz="1900" dirty="0">
                <a:solidFill>
                  <a:srgbClr val="646569"/>
                </a:solidFill>
                <a:latin typeface="Arial" panose="020B0604020202020204" pitchFamily="34" charset="0"/>
                <a:cs typeface="Arial" panose="020B0604020202020204" pitchFamily="34" charset="0"/>
              </a:rPr>
              <a:t>“Quantitative information is often provided in the form of a complex print or electronic document that combines text with lists, forms, or tables.”</a:t>
            </a:r>
          </a:p>
          <a:p>
            <a:pPr marL="342900" indent="-3429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Graphical Literacy</a:t>
            </a:r>
          </a:p>
          <a:p>
            <a:pPr marL="800100" lvl="1" indent="-342900">
              <a:buFont typeface="Wingdings" panose="05000000000000000000" pitchFamily="2" charset="2"/>
              <a:buChar char="§"/>
            </a:pPr>
            <a:r>
              <a:rPr lang="en-US" sz="1900" dirty="0">
                <a:solidFill>
                  <a:srgbClr val="646569"/>
                </a:solidFill>
                <a:latin typeface="Arial" panose="020B0604020202020204" pitchFamily="34" charset="0"/>
                <a:cs typeface="Arial" panose="020B0604020202020204" pitchFamily="34" charset="0"/>
              </a:rPr>
              <a:t>“The ability to interpret quantitative graphics helps people use educational materials, news reports, and electronic systems.”</a:t>
            </a:r>
          </a:p>
          <a:p>
            <a:endParaRPr lang="en-US" sz="2400" dirty="0">
              <a:solidFill>
                <a:srgbClr val="64656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7AC6DFA-D929-4912-A284-9B844689312D}"/>
              </a:ext>
            </a:extLst>
          </p:cNvPr>
          <p:cNvSpPr txBox="1"/>
          <p:nvPr/>
        </p:nvSpPr>
        <p:spPr>
          <a:xfrm>
            <a:off x="146198" y="4456629"/>
            <a:ext cx="7772400" cy="430887"/>
          </a:xfrm>
          <a:prstGeom prst="rect">
            <a:avLst/>
          </a:prstGeom>
          <a:noFill/>
        </p:spPr>
        <p:txBody>
          <a:bodyPr wrap="square" rtlCol="0">
            <a:spAutoFit/>
          </a:bodyPr>
          <a:lstStyle/>
          <a:p>
            <a:r>
              <a:rPr lang="en-US" sz="1100" dirty="0" err="1">
                <a:latin typeface="+mn-lt"/>
              </a:rPr>
              <a:t>Ancker</a:t>
            </a:r>
            <a:r>
              <a:rPr lang="en-US" sz="1100" dirty="0">
                <a:latin typeface="+mn-lt"/>
              </a:rPr>
              <a:t> JS, Kaufman D.J.  Rethinking Health Numeracy: A Multidisciplinary Literature Review. Am Med Inform Assoc. 2007 </a:t>
            </a:r>
          </a:p>
          <a:p>
            <a:r>
              <a:rPr lang="en-US" sz="1100" dirty="0">
                <a:latin typeface="+mn-lt"/>
              </a:rPr>
              <a:t>Nov-Dec; 14(6):713-21.</a:t>
            </a:r>
          </a:p>
        </p:txBody>
      </p:sp>
    </p:spTree>
    <p:custDataLst>
      <p:tags r:id="rId1"/>
    </p:custDataLst>
    <p:extLst>
      <p:ext uri="{BB962C8B-B14F-4D97-AF65-F5344CB8AC3E}">
        <p14:creationId xmlns:p14="http://schemas.microsoft.com/office/powerpoint/2010/main" val="3681341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954107"/>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Quantitative Skills: Individual Level Competencies</a:t>
            </a:r>
          </a:p>
        </p:txBody>
      </p:sp>
      <p:sp>
        <p:nvSpPr>
          <p:cNvPr id="12" name="TextBox 11"/>
          <p:cNvSpPr txBox="1"/>
          <p:nvPr/>
        </p:nvSpPr>
        <p:spPr>
          <a:xfrm>
            <a:off x="190500" y="1465242"/>
            <a:ext cx="8763000" cy="2862322"/>
          </a:xfrm>
          <a:prstGeom prst="rect">
            <a:avLst/>
          </a:prstGeom>
          <a:noFill/>
          <a:ln>
            <a:noFill/>
          </a:ln>
        </p:spPr>
        <p:txBody>
          <a:bodyPr wrap="square" rtlCol="0">
            <a:spAutoFit/>
          </a:bodyPr>
          <a:lstStyle/>
          <a:p>
            <a:pPr marL="457200" indent="-457200">
              <a:buFont typeface="+mj-lt"/>
              <a:buAutoNum type="arabicPeriod"/>
            </a:pPr>
            <a:r>
              <a:rPr lang="en-US" sz="2000" dirty="0">
                <a:solidFill>
                  <a:srgbClr val="646569"/>
                </a:solidFill>
                <a:latin typeface="Arial" panose="020B0604020202020204" pitchFamily="34" charset="0"/>
                <a:cs typeface="Arial" panose="020B0604020202020204" pitchFamily="34" charset="0"/>
              </a:rPr>
              <a:t>Basic Computation</a:t>
            </a:r>
          </a:p>
          <a:p>
            <a:pPr marL="914400" lvl="1" indent="-4572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Number recognition, comparisons, arithmetic, use of simple formulas</a:t>
            </a:r>
          </a:p>
          <a:p>
            <a:pPr marL="457200" indent="-457200">
              <a:buFont typeface="+mj-lt"/>
              <a:buAutoNum type="arabicPeriod"/>
            </a:pPr>
            <a:r>
              <a:rPr lang="en-US" sz="2000" dirty="0">
                <a:solidFill>
                  <a:srgbClr val="646569"/>
                </a:solidFill>
                <a:latin typeface="Arial" panose="020B0604020202020204" pitchFamily="34" charset="0"/>
                <a:cs typeface="Arial" panose="020B0604020202020204" pitchFamily="34" charset="0"/>
              </a:rPr>
              <a:t>Estimation</a:t>
            </a:r>
          </a:p>
          <a:p>
            <a:pPr marL="914400" lvl="1" indent="-4572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Using estimates instead of calculations to make decisions</a:t>
            </a:r>
          </a:p>
          <a:p>
            <a:pPr marL="457200" indent="-457200">
              <a:buFont typeface="+mj-lt"/>
              <a:buAutoNum type="arabicPeriod"/>
            </a:pPr>
            <a:r>
              <a:rPr lang="en-US" sz="2000" dirty="0">
                <a:solidFill>
                  <a:srgbClr val="646569"/>
                </a:solidFill>
                <a:latin typeface="Arial" panose="020B0604020202020204" pitchFamily="34" charset="0"/>
                <a:cs typeface="Arial" panose="020B0604020202020204" pitchFamily="34" charset="0"/>
              </a:rPr>
              <a:t>Statistical Literacy</a:t>
            </a:r>
          </a:p>
          <a:p>
            <a:pPr marL="914400" lvl="1" indent="-457200">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Understanding of concepts related to change, uncertainty, sampling, margins of error, and randomization to evaluate scientific information</a:t>
            </a:r>
          </a:p>
        </p:txBody>
      </p:sp>
      <p:sp>
        <p:nvSpPr>
          <p:cNvPr id="5" name="TextBox 4">
            <a:extLst>
              <a:ext uri="{FF2B5EF4-FFF2-40B4-BE49-F238E27FC236}">
                <a16:creationId xmlns:a16="http://schemas.microsoft.com/office/drawing/2014/main" id="{57AC6DFA-D929-4912-A284-9B844689312D}"/>
              </a:ext>
            </a:extLst>
          </p:cNvPr>
          <p:cNvSpPr txBox="1"/>
          <p:nvPr/>
        </p:nvSpPr>
        <p:spPr>
          <a:xfrm>
            <a:off x="154172" y="4400550"/>
            <a:ext cx="7772400" cy="430887"/>
          </a:xfrm>
          <a:prstGeom prst="rect">
            <a:avLst/>
          </a:prstGeom>
          <a:noFill/>
        </p:spPr>
        <p:txBody>
          <a:bodyPr wrap="square" rtlCol="0">
            <a:spAutoFit/>
          </a:bodyPr>
          <a:lstStyle/>
          <a:p>
            <a:r>
              <a:rPr lang="en-US" sz="1100" dirty="0" err="1">
                <a:latin typeface="+mj-lt"/>
              </a:rPr>
              <a:t>Ancker</a:t>
            </a:r>
            <a:r>
              <a:rPr lang="en-US" sz="1100" dirty="0">
                <a:latin typeface="+mj-lt"/>
              </a:rPr>
              <a:t> JS, Kaufman D.J.  Rethinking Health Numeracy: A Multidisciplinary Literature Review. Am Med Inform Assoc. </a:t>
            </a:r>
          </a:p>
          <a:p>
            <a:r>
              <a:rPr lang="en-US" sz="1100" dirty="0">
                <a:latin typeface="+mj-lt"/>
              </a:rPr>
              <a:t>2007 Nov-Dec; 14(6):713-21.</a:t>
            </a:r>
          </a:p>
        </p:txBody>
      </p:sp>
    </p:spTree>
    <p:custDataLst>
      <p:tags r:id="rId1"/>
    </p:custDataLst>
    <p:extLst>
      <p:ext uri="{BB962C8B-B14F-4D97-AF65-F5344CB8AC3E}">
        <p14:creationId xmlns:p14="http://schemas.microsoft.com/office/powerpoint/2010/main" val="250425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954107"/>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Numerical Skills Associated with the </a:t>
            </a:r>
          </a:p>
          <a:p>
            <a:pPr algn="ctr"/>
            <a:r>
              <a:rPr lang="en-US" sz="2800" b="1" dirty="0">
                <a:solidFill>
                  <a:srgbClr val="002D73"/>
                </a:solidFill>
                <a:latin typeface="Arial" panose="020B0604020202020204" pitchFamily="34" charset="0"/>
                <a:cs typeface="Arial" panose="020B0604020202020204" pitchFamily="34" charset="0"/>
              </a:rPr>
              <a:t>Quality of Health Decisions</a:t>
            </a:r>
          </a:p>
        </p:txBody>
      </p:sp>
      <p:sp>
        <p:nvSpPr>
          <p:cNvPr id="12" name="TextBox 11"/>
          <p:cNvSpPr txBox="1"/>
          <p:nvPr/>
        </p:nvSpPr>
        <p:spPr>
          <a:xfrm>
            <a:off x="116072" y="1728827"/>
            <a:ext cx="8763000" cy="1685846"/>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Evaluating Risks and Benefits of Health Options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Following Complex Health Regimens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Weighing Short-Term against Long-Term Benefits</a:t>
            </a:r>
          </a:p>
        </p:txBody>
      </p:sp>
      <p:sp>
        <p:nvSpPr>
          <p:cNvPr id="5" name="TextBox 4">
            <a:extLst>
              <a:ext uri="{FF2B5EF4-FFF2-40B4-BE49-F238E27FC236}">
                <a16:creationId xmlns:a16="http://schemas.microsoft.com/office/drawing/2014/main" id="{57AC6DFA-D929-4912-A284-9B844689312D}"/>
              </a:ext>
            </a:extLst>
          </p:cNvPr>
          <p:cNvSpPr txBox="1"/>
          <p:nvPr/>
        </p:nvSpPr>
        <p:spPr>
          <a:xfrm>
            <a:off x="154172" y="4292627"/>
            <a:ext cx="7772400" cy="430887"/>
          </a:xfrm>
          <a:prstGeom prst="rect">
            <a:avLst/>
          </a:prstGeom>
          <a:noFill/>
        </p:spPr>
        <p:txBody>
          <a:bodyPr wrap="square" rtlCol="0">
            <a:spAutoFit/>
          </a:bodyPr>
          <a:lstStyle/>
          <a:p>
            <a:r>
              <a:rPr lang="en-US" sz="1100" dirty="0">
                <a:latin typeface="+mn-lt"/>
              </a:rPr>
              <a:t>Ellen Peters, Judith Hibbard, Paul </a:t>
            </a:r>
            <a:r>
              <a:rPr lang="en-US" sz="1100" dirty="0" err="1">
                <a:latin typeface="+mn-lt"/>
              </a:rPr>
              <a:t>Slovic</a:t>
            </a:r>
            <a:r>
              <a:rPr lang="en-US" sz="1100" dirty="0">
                <a:latin typeface="+mn-lt"/>
              </a:rPr>
              <a:t> and Nathan </a:t>
            </a:r>
            <a:r>
              <a:rPr lang="en-US" sz="1100" dirty="0" err="1">
                <a:latin typeface="+mn-lt"/>
              </a:rPr>
              <a:t>Dieckmann</a:t>
            </a:r>
            <a:r>
              <a:rPr lang="en-US" sz="1100" dirty="0">
                <a:latin typeface="+mn-lt"/>
              </a:rPr>
              <a:t> Numeracy Skill And The Communication, Comprehension, And Use Of Risk-Benefit Information.  Health Affairs, 26, no.3 (2007): 741-748</a:t>
            </a:r>
          </a:p>
        </p:txBody>
      </p:sp>
    </p:spTree>
    <p:custDataLst>
      <p:tags r:id="rId1"/>
    </p:custDataLst>
    <p:extLst>
      <p:ext uri="{BB962C8B-B14F-4D97-AF65-F5344CB8AC3E}">
        <p14:creationId xmlns:p14="http://schemas.microsoft.com/office/powerpoint/2010/main" val="2435131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66950"/>
            <a:ext cx="4572000" cy="1200329"/>
          </a:xfrm>
          <a:prstGeom prst="rect">
            <a:avLst/>
          </a:prstGeom>
          <a:noFill/>
          <a:ln>
            <a:noFill/>
          </a:ln>
        </p:spPr>
        <p:txBody>
          <a:bodyPr wrap="square" rtlCol="0">
            <a:spAutoFit/>
          </a:bodyPr>
          <a:lstStyle/>
          <a:p>
            <a:pPr algn="ctr"/>
            <a:r>
              <a:rPr lang="en-US" sz="3600" b="1" dirty="0">
                <a:solidFill>
                  <a:schemeClr val="bg1"/>
                </a:solidFill>
                <a:latin typeface="Calibri" pitchFamily="34" charset="0"/>
              </a:rPr>
              <a:t>Presenting Numeric Health Information</a:t>
            </a:r>
          </a:p>
        </p:txBody>
      </p:sp>
    </p:spTree>
    <p:custDataLst>
      <p:tags r:id="rId1"/>
    </p:custDataLst>
    <p:extLst>
      <p:ext uri="{BB962C8B-B14F-4D97-AF65-F5344CB8AC3E}">
        <p14:creationId xmlns:p14="http://schemas.microsoft.com/office/powerpoint/2010/main" val="385526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954107"/>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Best Practices in Presenting Numeric </a:t>
            </a:r>
          </a:p>
          <a:p>
            <a:pPr algn="ctr"/>
            <a:r>
              <a:rPr lang="en-US" sz="2800" b="1" dirty="0">
                <a:solidFill>
                  <a:srgbClr val="002D73"/>
                </a:solidFill>
                <a:latin typeface="Arial" panose="020B0604020202020204" pitchFamily="34" charset="0"/>
                <a:cs typeface="Arial" panose="020B0604020202020204" pitchFamily="34" charset="0"/>
              </a:rPr>
              <a:t>Health Information</a:t>
            </a:r>
          </a:p>
        </p:txBody>
      </p:sp>
      <p:sp>
        <p:nvSpPr>
          <p:cNvPr id="12" name="TextBox 11"/>
          <p:cNvSpPr txBox="1"/>
          <p:nvPr/>
        </p:nvSpPr>
        <p:spPr>
          <a:xfrm>
            <a:off x="190500" y="1515387"/>
            <a:ext cx="8763000" cy="2239844"/>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Less is often more</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Reduce required inference and calculations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Test formats carefully to reduce numeracy effects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Other aids</a:t>
            </a:r>
          </a:p>
        </p:txBody>
      </p:sp>
      <p:sp>
        <p:nvSpPr>
          <p:cNvPr id="5" name="TextBox 4">
            <a:extLst>
              <a:ext uri="{FF2B5EF4-FFF2-40B4-BE49-F238E27FC236}">
                <a16:creationId xmlns:a16="http://schemas.microsoft.com/office/drawing/2014/main" id="{57AC6DFA-D929-4912-A284-9B844689312D}"/>
              </a:ext>
            </a:extLst>
          </p:cNvPr>
          <p:cNvSpPr txBox="1"/>
          <p:nvPr/>
        </p:nvSpPr>
        <p:spPr>
          <a:xfrm>
            <a:off x="154172" y="4292627"/>
            <a:ext cx="7772400" cy="430887"/>
          </a:xfrm>
          <a:prstGeom prst="rect">
            <a:avLst/>
          </a:prstGeom>
          <a:noFill/>
        </p:spPr>
        <p:txBody>
          <a:bodyPr wrap="square" rtlCol="0">
            <a:spAutoFit/>
          </a:bodyPr>
          <a:lstStyle/>
          <a:p>
            <a:r>
              <a:rPr lang="en-US" sz="1100" dirty="0">
                <a:latin typeface="+mn-lt"/>
              </a:rPr>
              <a:t>Ellen Peters, Judith Hibbard, Paul </a:t>
            </a:r>
            <a:r>
              <a:rPr lang="en-US" sz="1100" dirty="0" err="1">
                <a:latin typeface="+mn-lt"/>
              </a:rPr>
              <a:t>Slovic</a:t>
            </a:r>
            <a:r>
              <a:rPr lang="en-US" sz="1100" dirty="0">
                <a:latin typeface="+mn-lt"/>
              </a:rPr>
              <a:t> and Nathan </a:t>
            </a:r>
            <a:r>
              <a:rPr lang="en-US" sz="1100" dirty="0" err="1">
                <a:latin typeface="+mn-lt"/>
              </a:rPr>
              <a:t>Dieckmann</a:t>
            </a:r>
            <a:r>
              <a:rPr lang="en-US" sz="1100" dirty="0">
                <a:latin typeface="+mn-lt"/>
              </a:rPr>
              <a:t> Numeracy Skill And The Communication, Comprehension, And Use Of Risk-Benefit Information.  Health Affairs, 26, no.3 (2007): 741-748</a:t>
            </a:r>
          </a:p>
        </p:txBody>
      </p:sp>
    </p:spTree>
    <p:custDataLst>
      <p:tags r:id="rId1"/>
    </p:custDataLst>
    <p:extLst>
      <p:ext uri="{BB962C8B-B14F-4D97-AF65-F5344CB8AC3E}">
        <p14:creationId xmlns:p14="http://schemas.microsoft.com/office/powerpoint/2010/main" val="159167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23220"/>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Approaching Health Numeracy</a:t>
            </a:r>
          </a:p>
        </p:txBody>
      </p:sp>
      <p:sp>
        <p:nvSpPr>
          <p:cNvPr id="12" name="TextBox 11"/>
          <p:cNvSpPr txBox="1"/>
          <p:nvPr/>
        </p:nvSpPr>
        <p:spPr>
          <a:xfrm>
            <a:off x="190500" y="1174829"/>
            <a:ext cx="8763000" cy="2793842"/>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Assume Patients lack knowledge of quantitative concepts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Focus on one idea at a time</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Use numbers when they are really needed</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Find out which measurement system your patient uses</a:t>
            </a:r>
          </a:p>
          <a:p>
            <a:pPr marL="342900" indent="-342900">
              <a:lnSpc>
                <a:spcPct val="150000"/>
              </a:lnSpc>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Offer support for ideas*</a:t>
            </a:r>
          </a:p>
        </p:txBody>
      </p:sp>
      <p:sp>
        <p:nvSpPr>
          <p:cNvPr id="5" name="TextBox 4">
            <a:extLst>
              <a:ext uri="{FF2B5EF4-FFF2-40B4-BE49-F238E27FC236}">
                <a16:creationId xmlns:a16="http://schemas.microsoft.com/office/drawing/2014/main" id="{57AC6DFA-D929-4912-A284-9B844689312D}"/>
              </a:ext>
            </a:extLst>
          </p:cNvPr>
          <p:cNvSpPr txBox="1"/>
          <p:nvPr/>
        </p:nvSpPr>
        <p:spPr>
          <a:xfrm>
            <a:off x="154172" y="4292627"/>
            <a:ext cx="7772400" cy="430887"/>
          </a:xfrm>
          <a:prstGeom prst="rect">
            <a:avLst/>
          </a:prstGeom>
          <a:noFill/>
        </p:spPr>
        <p:txBody>
          <a:bodyPr wrap="square" rtlCol="0">
            <a:spAutoFit/>
          </a:bodyPr>
          <a:lstStyle/>
          <a:p>
            <a:r>
              <a:rPr lang="en-US" sz="1100" dirty="0">
                <a:latin typeface="+mj-lt"/>
              </a:rPr>
              <a:t>Helen Osborne, M.Ed., OTR/L , “</a:t>
            </a:r>
            <a:r>
              <a:rPr lang="en-US" sz="1100" i="1" dirty="0">
                <a:latin typeface="+mj-lt"/>
              </a:rPr>
              <a:t>Health numeracy: How do patients handle the concept of quantity when it relates to their health?” </a:t>
            </a:r>
            <a:r>
              <a:rPr lang="en-US" sz="1100" dirty="0">
                <a:latin typeface="+mj-lt"/>
              </a:rPr>
              <a:t> accessed from: </a:t>
            </a:r>
            <a:r>
              <a:rPr lang="en-US" sz="1100" dirty="0">
                <a:latin typeface="+mj-lt"/>
                <a:hlinkClick r:id="rId3"/>
              </a:rPr>
              <a:t>http://www.boston.com/jobs/healthcare/oncall/articles/2007/09/19/health_numeracy</a:t>
            </a:r>
            <a:r>
              <a:rPr lang="en-US" sz="1100" dirty="0">
                <a:latin typeface="+mj-lt"/>
              </a:rPr>
              <a:t>  on 04/11/13</a:t>
            </a:r>
          </a:p>
        </p:txBody>
      </p:sp>
    </p:spTree>
    <p:custDataLst>
      <p:tags r:id="rId1"/>
    </p:custDataLst>
    <p:extLst>
      <p:ext uri="{BB962C8B-B14F-4D97-AF65-F5344CB8AC3E}">
        <p14:creationId xmlns:p14="http://schemas.microsoft.com/office/powerpoint/2010/main" val="4293943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23220"/>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Offering Support for Ideas</a:t>
            </a:r>
          </a:p>
        </p:txBody>
      </p:sp>
      <p:sp>
        <p:nvSpPr>
          <p:cNvPr id="12" name="TextBox 11"/>
          <p:cNvSpPr txBox="1"/>
          <p:nvPr/>
        </p:nvSpPr>
        <p:spPr>
          <a:xfrm>
            <a:off x="190500" y="1034136"/>
            <a:ext cx="8763000" cy="3076548"/>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Draw a picture </a:t>
            </a:r>
          </a:p>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Use analogies or reference points to explain quantity</a:t>
            </a:r>
          </a:p>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Show physical representations of quantity</a:t>
            </a:r>
          </a:p>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Encourage patients to create their own images</a:t>
            </a:r>
          </a:p>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Use vivid language</a:t>
            </a:r>
          </a:p>
          <a:p>
            <a:pPr marL="342900" indent="-342900">
              <a:lnSpc>
                <a:spcPct val="150000"/>
              </a:lnSpc>
              <a:buFont typeface="Arial" panose="020B0604020202020204" pitchFamily="34" charset="0"/>
              <a:buChar char="•"/>
            </a:pPr>
            <a:r>
              <a:rPr lang="en-US" sz="2200" dirty="0">
                <a:solidFill>
                  <a:srgbClr val="646569"/>
                </a:solidFill>
                <a:latin typeface="Arial" panose="020B0604020202020204" pitchFamily="34" charset="0"/>
                <a:cs typeface="Arial" panose="020B0604020202020204" pitchFamily="34" charset="0"/>
              </a:rPr>
              <a:t>Teach with stories</a:t>
            </a:r>
          </a:p>
        </p:txBody>
      </p:sp>
      <p:sp>
        <p:nvSpPr>
          <p:cNvPr id="6" name="TextBox 5">
            <a:extLst>
              <a:ext uri="{FF2B5EF4-FFF2-40B4-BE49-F238E27FC236}">
                <a16:creationId xmlns:a16="http://schemas.microsoft.com/office/drawing/2014/main" id="{0F317079-1627-4E85-9027-F4583B7D7FB1}"/>
              </a:ext>
            </a:extLst>
          </p:cNvPr>
          <p:cNvSpPr txBox="1"/>
          <p:nvPr/>
        </p:nvSpPr>
        <p:spPr>
          <a:xfrm>
            <a:off x="125819" y="4366796"/>
            <a:ext cx="7924800" cy="338554"/>
          </a:xfrm>
          <a:prstGeom prst="rect">
            <a:avLst/>
          </a:prstGeom>
          <a:noFill/>
        </p:spPr>
        <p:txBody>
          <a:bodyPr wrap="square" rtlCol="0">
            <a:spAutoFit/>
          </a:bodyPr>
          <a:lstStyle/>
          <a:p>
            <a:r>
              <a:rPr lang="en-US" sz="1600" dirty="0">
                <a:hlinkClick r:id="rId4"/>
              </a:rPr>
              <a:t>http://www.boston.com/jobs/healthcare/oncall/articles/2007/09/19/health_numeracy/</a:t>
            </a:r>
            <a:endParaRPr lang="en-US" sz="1600" dirty="0"/>
          </a:p>
        </p:txBody>
      </p:sp>
    </p:spTree>
    <p:custDataLst>
      <p:tags r:id="rId1"/>
    </p:custDataLst>
    <p:extLst>
      <p:ext uri="{BB962C8B-B14F-4D97-AF65-F5344CB8AC3E}">
        <p14:creationId xmlns:p14="http://schemas.microsoft.com/office/powerpoint/2010/main" val="2179098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23220"/>
          </a:xfrm>
          <a:prstGeom prst="rect">
            <a:avLst/>
          </a:prstGeom>
          <a:noFill/>
          <a:ln>
            <a:noFill/>
          </a:ln>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Key Points</a:t>
            </a:r>
          </a:p>
        </p:txBody>
      </p:sp>
      <p:sp>
        <p:nvSpPr>
          <p:cNvPr id="12" name="TextBox 11"/>
          <p:cNvSpPr txBox="1"/>
          <p:nvPr/>
        </p:nvSpPr>
        <p:spPr>
          <a:xfrm>
            <a:off x="190500" y="961370"/>
            <a:ext cx="8763000" cy="3728649"/>
          </a:xfrm>
          <a:prstGeom prst="rect">
            <a:avLst/>
          </a:prstGeom>
          <a:noFill/>
          <a:ln>
            <a:noFill/>
          </a:ln>
        </p:spPr>
        <p:txBody>
          <a:bodyPr wrap="square" rtlCol="0">
            <a:spAutoFit/>
          </a:bodyPr>
          <a:lstStyle/>
          <a:p>
            <a:pPr marL="342900" indent="-342900">
              <a:lnSpc>
                <a:spcPct val="150000"/>
              </a:lnSpc>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Patients need more skills and knowledge to understand quantitative health information</a:t>
            </a:r>
          </a:p>
          <a:p>
            <a:pPr marL="342900" indent="-342900">
              <a:lnSpc>
                <a:spcPct val="150000"/>
              </a:lnSpc>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Different skills are needed to access, process, and apply numerical health information</a:t>
            </a:r>
          </a:p>
          <a:p>
            <a:pPr marL="342900" indent="-342900">
              <a:lnSpc>
                <a:spcPct val="150000"/>
              </a:lnSpc>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Providers should closely evaluate their use of numbers when explaining health information to patients</a:t>
            </a:r>
          </a:p>
          <a:p>
            <a:pPr marL="342900" indent="-342900">
              <a:lnSpc>
                <a:spcPct val="150000"/>
              </a:lnSpc>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A picture is worth a 1000 decimal points</a:t>
            </a:r>
          </a:p>
          <a:p>
            <a:pPr marL="342900" indent="-342900">
              <a:lnSpc>
                <a:spcPct val="150000"/>
              </a:lnSpc>
              <a:buFont typeface="Arial" panose="020B0604020202020204" pitchFamily="34" charset="0"/>
              <a:buChar char="•"/>
            </a:pPr>
            <a:r>
              <a:rPr lang="en-US" sz="2000" dirty="0">
                <a:solidFill>
                  <a:srgbClr val="646569"/>
                </a:solidFill>
                <a:latin typeface="Arial" panose="020B0604020202020204" pitchFamily="34" charset="0"/>
                <a:cs typeface="Arial" panose="020B0604020202020204" pitchFamily="34" charset="0"/>
              </a:rPr>
              <a:t>Make the numbers relevant and meaningful</a:t>
            </a:r>
          </a:p>
        </p:txBody>
      </p:sp>
    </p:spTree>
    <p:custDataLst>
      <p:tags r:id="rId1"/>
    </p:custDataLst>
    <p:extLst>
      <p:ext uri="{BB962C8B-B14F-4D97-AF65-F5344CB8AC3E}">
        <p14:creationId xmlns:p14="http://schemas.microsoft.com/office/powerpoint/2010/main" val="52892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2D88CD8-7DE1-45E6-8711-A55AFAD1A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438150"/>
            <a:ext cx="6477000" cy="402808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6855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D9BF0E-109F-4C84-8799-752ECD5A7711}"/>
              </a:ext>
            </a:extLst>
          </p:cNvPr>
          <p:cNvSpPr txBox="1">
            <a:spLocks noChangeArrowheads="1"/>
          </p:cNvSpPr>
          <p:nvPr/>
        </p:nvSpPr>
        <p:spPr>
          <a:xfrm>
            <a:off x="1182756" y="534215"/>
            <a:ext cx="6778487" cy="4209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lnSpc>
                <a:spcPct val="90000"/>
              </a:lnSpc>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rPr>
              <a:t>Reminder about Basic Zoom Functions</a:t>
            </a:r>
          </a:p>
        </p:txBody>
      </p:sp>
      <p:pic>
        <p:nvPicPr>
          <p:cNvPr id="6" name="Picture 5">
            <a:extLst>
              <a:ext uri="{FF2B5EF4-FFF2-40B4-BE49-F238E27FC236}">
                <a16:creationId xmlns:a16="http://schemas.microsoft.com/office/drawing/2014/main" id="{F02EE48E-ADD0-4A6F-8B40-D691F27D8A80}"/>
              </a:ext>
            </a:extLst>
          </p:cNvPr>
          <p:cNvPicPr>
            <a:picLocks noChangeAspect="1"/>
          </p:cNvPicPr>
          <p:nvPr/>
        </p:nvPicPr>
        <p:blipFill>
          <a:blip r:embed="rId3"/>
          <a:stretch>
            <a:fillRect/>
          </a:stretch>
        </p:blipFill>
        <p:spPr>
          <a:xfrm>
            <a:off x="1304925" y="1200150"/>
            <a:ext cx="6534150" cy="3198682"/>
          </a:xfrm>
          <a:prstGeom prst="rect">
            <a:avLst/>
          </a:prstGeom>
        </p:spPr>
      </p:pic>
    </p:spTree>
    <p:custDataLst>
      <p:tags r:id="rId1"/>
    </p:custDataLst>
    <p:extLst>
      <p:ext uri="{BB962C8B-B14F-4D97-AF65-F5344CB8AC3E}">
        <p14:creationId xmlns:p14="http://schemas.microsoft.com/office/powerpoint/2010/main" val="122978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AA70BE-132A-F347-B5CE-59CA1CC8C086}"/>
              </a:ext>
            </a:extLst>
          </p:cNvPr>
          <p:cNvPicPr>
            <a:picLocks noChangeAspect="1"/>
          </p:cNvPicPr>
          <p:nvPr/>
        </p:nvPicPr>
        <p:blipFill>
          <a:blip r:embed="rId4"/>
          <a:stretch>
            <a:fillRect/>
          </a:stretch>
        </p:blipFill>
        <p:spPr>
          <a:xfrm>
            <a:off x="-1" y="361950"/>
            <a:ext cx="9190199" cy="3886200"/>
          </a:xfrm>
          <a:prstGeom prst="rect">
            <a:avLst/>
          </a:prstGeom>
        </p:spPr>
      </p:pic>
    </p:spTree>
    <p:custDataLst>
      <p:tags r:id="rId1"/>
    </p:custDataLst>
    <p:extLst>
      <p:ext uri="{BB962C8B-B14F-4D97-AF65-F5344CB8AC3E}">
        <p14:creationId xmlns:p14="http://schemas.microsoft.com/office/powerpoint/2010/main" val="314496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9C112A-9C47-014C-9C74-F99977C7930B}"/>
              </a:ext>
            </a:extLst>
          </p:cNvPr>
          <p:cNvPicPr>
            <a:picLocks noChangeAspect="1"/>
          </p:cNvPicPr>
          <p:nvPr/>
        </p:nvPicPr>
        <p:blipFill>
          <a:blip r:embed="rId4"/>
          <a:stretch>
            <a:fillRect/>
          </a:stretch>
        </p:blipFill>
        <p:spPr>
          <a:xfrm>
            <a:off x="0" y="361951"/>
            <a:ext cx="9093111" cy="3886200"/>
          </a:xfrm>
          <a:prstGeom prst="rect">
            <a:avLst/>
          </a:prstGeom>
        </p:spPr>
      </p:pic>
    </p:spTree>
    <p:custDataLst>
      <p:tags r:id="rId1"/>
    </p:custDataLst>
    <p:extLst>
      <p:ext uri="{BB962C8B-B14F-4D97-AF65-F5344CB8AC3E}">
        <p14:creationId xmlns:p14="http://schemas.microsoft.com/office/powerpoint/2010/main" val="1222186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19629-C28E-F442-9C1E-F75E5A651E16}"/>
              </a:ext>
            </a:extLst>
          </p:cNvPr>
          <p:cNvPicPr>
            <a:picLocks noChangeAspect="1"/>
          </p:cNvPicPr>
          <p:nvPr/>
        </p:nvPicPr>
        <p:blipFill>
          <a:blip r:embed="rId4"/>
          <a:stretch>
            <a:fillRect/>
          </a:stretch>
        </p:blipFill>
        <p:spPr>
          <a:xfrm>
            <a:off x="2345" y="361950"/>
            <a:ext cx="9057601" cy="3886200"/>
          </a:xfrm>
          <a:prstGeom prst="rect">
            <a:avLst/>
          </a:prstGeom>
        </p:spPr>
      </p:pic>
    </p:spTree>
    <p:custDataLst>
      <p:tags r:id="rId1"/>
    </p:custDataLst>
    <p:extLst>
      <p:ext uri="{BB962C8B-B14F-4D97-AF65-F5344CB8AC3E}">
        <p14:creationId xmlns:p14="http://schemas.microsoft.com/office/powerpoint/2010/main" val="126804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10;&#10;Thank you!">
            <a:extLst>
              <a:ext uri="{FF2B5EF4-FFF2-40B4-BE49-F238E27FC236}">
                <a16:creationId xmlns:a16="http://schemas.microsoft.com/office/drawing/2014/main" id="{509EF20B-4C16-459B-93E2-3F2A382F7E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485901"/>
            <a:ext cx="6858000" cy="1859756"/>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8080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028825"/>
            <a:ext cx="4672013" cy="428625"/>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Garamond" panose="02020404030301010803" pitchFamily="18" charset="0"/>
                <a:ea typeface="+mj-ea"/>
                <a:cs typeface="+mj-cs"/>
              </a:rPr>
              <a:t>Contact Information</a:t>
            </a:r>
          </a:p>
        </p:txBody>
      </p:sp>
      <p:sp>
        <p:nvSpPr>
          <p:cNvPr id="5" name="Rectangle 4">
            <a:extLst>
              <a:ext uri="{FF2B5EF4-FFF2-40B4-BE49-F238E27FC236}">
                <a16:creationId xmlns:a16="http://schemas.microsoft.com/office/drawing/2014/main" id="{B0855BE5-FB8D-7E45-A4D6-8FD102FFDCEB}"/>
              </a:ext>
            </a:extLst>
          </p:cNvPr>
          <p:cNvSpPr/>
          <p:nvPr/>
        </p:nvSpPr>
        <p:spPr>
          <a:xfrm>
            <a:off x="457200" y="2525486"/>
            <a:ext cx="319925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Kevin Garrett, MSW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Senior Manager, CQII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New York State Department of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AIDS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90 Church Street, 13th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New York, NY 10007-2919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Calibri" panose="020F0502020204030204" pitchFamily="34" charset="0"/>
                <a:cs typeface="Times New Roman" panose="02020603050405020304" pitchFamily="18" charset="0"/>
              </a:rPr>
              <a:t>Kevin.Garrett@health.ny.gov</a:t>
            </a:r>
          </a:p>
        </p:txBody>
      </p:sp>
      <p:sp>
        <p:nvSpPr>
          <p:cNvPr id="2" name="Rectangle 1">
            <a:extLst>
              <a:ext uri="{FF2B5EF4-FFF2-40B4-BE49-F238E27FC236}">
                <a16:creationId xmlns:a16="http://schemas.microsoft.com/office/drawing/2014/main" id="{BFEB9E43-BC2C-D14C-8578-317CB64B10E3}"/>
              </a:ext>
            </a:extLst>
          </p:cNvPr>
          <p:cNvSpPr/>
          <p:nvPr/>
        </p:nvSpPr>
        <p:spPr>
          <a:xfrm>
            <a:off x="8305800" y="133350"/>
            <a:ext cx="457200" cy="228600"/>
          </a:xfrm>
          <a:prstGeom prst="rect">
            <a:avLst/>
          </a:prstGeom>
          <a:solidFill>
            <a:srgbClr val="0A2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14682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9E64293-F7B6-4073-8632-BC32DFCD5A32}"/>
              </a:ext>
            </a:extLst>
          </p:cNvPr>
          <p:cNvSpPr txBox="1">
            <a:spLocks noChangeArrowheads="1"/>
          </p:cNvSpPr>
          <p:nvPr/>
        </p:nvSpPr>
        <p:spPr>
          <a:xfrm>
            <a:off x="607464" y="379010"/>
            <a:ext cx="79248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aramond" panose="02020404030301010803" pitchFamily="18" charset="0"/>
                <a:ea typeface="MS PGothic" panose="020B0600070205080204" pitchFamily="34" charset="-128"/>
              </a:rPr>
              <a:t>Good Practices for Zoom Participation</a:t>
            </a:r>
            <a:endParaRPr kumimoji="0" lang="en-US" altLang="en-US" sz="3200" b="0" i="0" u="none" strike="noStrike" kern="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EF90D282-3217-426F-BF0F-7F8E741DF623}"/>
              </a:ext>
            </a:extLst>
          </p:cNvPr>
          <p:cNvSpPr/>
          <p:nvPr/>
        </p:nvSpPr>
        <p:spPr>
          <a:xfrm>
            <a:off x="968834" y="1352026"/>
            <a:ext cx="7565566" cy="2410083"/>
          </a:xfrm>
          <a:prstGeom prst="rect">
            <a:avLst/>
          </a:prstGeom>
        </p:spPr>
        <p:txBody>
          <a:bodyPr wrap="square">
            <a:spAutoFit/>
          </a:bodyPr>
          <a:lstStyle/>
          <a:p>
            <a:pPr marL="342900" marR="0" lvl="0" indent="-342900" algn="l" defTabSz="914400" rtl="0" eaLnBrk="0" fontAlgn="base" latinLnBrk="0" hangingPunct="0">
              <a:lnSpc>
                <a:spcPct val="150000"/>
              </a:lnSpc>
              <a:spcBef>
                <a:spcPts val="600"/>
              </a:spcBef>
              <a:spcAft>
                <a:spcPts val="0"/>
              </a:spcAft>
              <a:buClr>
                <a:srgbClr val="C00000"/>
              </a:buClr>
              <a:buSzTx/>
              <a:buFontTx/>
              <a:buBlip>
                <a:blip r:embed="rId3"/>
              </a:buBlip>
              <a:tabLst/>
              <a:defRPr/>
            </a:pPr>
            <a:r>
              <a:rPr kumimoji="0" lang="en-US" altLang="en-US" sz="24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Re-label your Zoom tile </a:t>
            </a: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to state your name</a:t>
            </a:r>
          </a:p>
          <a:p>
            <a:pPr marL="342900" marR="0" lvl="0" indent="-342900" algn="l" defTabSz="914400" rtl="0" eaLnBrk="0" fontAlgn="base" latinLnBrk="0" hangingPunct="0">
              <a:lnSpc>
                <a:spcPct val="150000"/>
              </a:lnSpc>
              <a:spcBef>
                <a:spcPts val="600"/>
              </a:spcBef>
              <a:spcAft>
                <a:spcPts val="0"/>
              </a:spcAft>
              <a:buClr>
                <a:srgbClr val="C00000"/>
              </a:buClr>
              <a:buSzTx/>
              <a:buFontTx/>
              <a:buBlip>
                <a:blip r:embed="rId3"/>
              </a:buBlip>
              <a:tabLst/>
              <a:defRPr/>
            </a:pPr>
            <a:r>
              <a:rPr kumimoji="0" lang="en-US" altLang="en-US" sz="24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Keep video on </a:t>
            </a: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and mute your line when needed</a:t>
            </a:r>
          </a:p>
          <a:p>
            <a:pPr marL="342900" marR="0" lvl="0" indent="-342900" algn="l" defTabSz="914400" rtl="0" eaLnBrk="0" fontAlgn="base" latinLnBrk="0" hangingPunct="0">
              <a:lnSpc>
                <a:spcPct val="150000"/>
              </a:lnSpc>
              <a:spcBef>
                <a:spcPts val="600"/>
              </a:spcBef>
              <a:spcAft>
                <a:spcPts val="0"/>
              </a:spcAft>
              <a:buClr>
                <a:srgbClr val="C00000"/>
              </a:buClr>
              <a:buSzTx/>
              <a:buFontTx/>
              <a:buBlip>
                <a:blip r:embed="rId3"/>
              </a:buBlip>
              <a:tabLst/>
              <a:defRPr/>
            </a:pPr>
            <a:r>
              <a:rPr kumimoji="0" lang="en-US" altLang="en-US" sz="24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the chat room </a:t>
            </a: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to ask for clarifications, post questions, or share your wisdom</a:t>
            </a:r>
          </a:p>
        </p:txBody>
      </p:sp>
      <p:sp>
        <p:nvSpPr>
          <p:cNvPr id="8" name="Rectangle 7">
            <a:extLst>
              <a:ext uri="{FF2B5EF4-FFF2-40B4-BE49-F238E27FC236}">
                <a16:creationId xmlns:a16="http://schemas.microsoft.com/office/drawing/2014/main" id="{4784542F-6011-44EE-B64A-399E3EFE6E91}"/>
              </a:ext>
            </a:extLst>
          </p:cNvPr>
          <p:cNvSpPr/>
          <p:nvPr/>
        </p:nvSpPr>
        <p:spPr>
          <a:xfrm>
            <a:off x="968834" y="4319643"/>
            <a:ext cx="8305800" cy="369332"/>
          </a:xfrm>
          <a:prstGeom prst="rect">
            <a:avLst/>
          </a:prstGeom>
        </p:spPr>
        <p:txBody>
          <a:bodyPr wrap="square">
            <a:spAutoFit/>
          </a:bodyPr>
          <a:lstStyle/>
          <a:p>
            <a:pPr marL="0" marR="0" lvl="0" indent="0" algn="l" defTabSz="914126" rtl="0" eaLnBrk="0" fontAlgn="base" latinLnBrk="0" hangingPunct="0">
              <a:lnSpc>
                <a:spcPct val="100000"/>
              </a:lnSpc>
              <a:spcBef>
                <a:spcPts val="2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aramond"/>
                <a:ea typeface="MS PGothic" panose="020B0600070205080204" pitchFamily="34" charset="-128"/>
                <a:cs typeface="Arial" panose="020B0604020202020204" pitchFamily="34" charset="0"/>
              </a:rPr>
              <a:t>Please be reminded that we will record our session for later replay!</a:t>
            </a:r>
          </a:p>
        </p:txBody>
      </p:sp>
      <p:pic>
        <p:nvPicPr>
          <p:cNvPr id="9" name="Picture 8">
            <a:extLst>
              <a:ext uri="{FF2B5EF4-FFF2-40B4-BE49-F238E27FC236}">
                <a16:creationId xmlns:a16="http://schemas.microsoft.com/office/drawing/2014/main" id="{0785BCA8-2165-4C6C-B9ED-DE4A85EEE7C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0366" y="4184142"/>
            <a:ext cx="718468" cy="64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19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C2693-1B49-47C8-8AF7-0D922925DB20}"/>
              </a:ext>
            </a:extLst>
          </p:cNvPr>
          <p:cNvPicPr>
            <a:picLocks noChangeAspect="1"/>
          </p:cNvPicPr>
          <p:nvPr/>
        </p:nvPicPr>
        <p:blipFill rotWithShape="1">
          <a:blip r:embed="rId3"/>
          <a:srcRect b="24066"/>
          <a:stretch/>
        </p:blipFill>
        <p:spPr>
          <a:xfrm>
            <a:off x="0" y="277943"/>
            <a:ext cx="9144000" cy="3352800"/>
          </a:xfrm>
          <a:prstGeom prst="rect">
            <a:avLst/>
          </a:prstGeom>
        </p:spPr>
      </p:pic>
      <p:sp>
        <p:nvSpPr>
          <p:cNvPr id="6" name="TextBox 5">
            <a:extLst>
              <a:ext uri="{FF2B5EF4-FFF2-40B4-BE49-F238E27FC236}">
                <a16:creationId xmlns:a16="http://schemas.microsoft.com/office/drawing/2014/main" id="{FBA34147-631D-47DF-A765-B2BA49D45BA8}"/>
              </a:ext>
            </a:extLst>
          </p:cNvPr>
          <p:cNvSpPr txBox="1"/>
          <p:nvPr/>
        </p:nvSpPr>
        <p:spPr>
          <a:xfrm>
            <a:off x="419100" y="3638550"/>
            <a:ext cx="83058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You allow us to take pictures from our training events and post them on SharePoint</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You have the right to revoke your consent for pictures that are publicly posted</a:t>
            </a:r>
          </a:p>
          <a:p>
            <a:pPr marL="285750" marR="0" lvl="0" indent="-28575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no time will individual names be used to identify you, unless you sign the appropriate release form</a:t>
            </a:r>
          </a:p>
        </p:txBody>
      </p:sp>
    </p:spTree>
    <p:custDataLst>
      <p:tags r:id="rId1"/>
    </p:custDataLst>
    <p:extLst>
      <p:ext uri="{BB962C8B-B14F-4D97-AF65-F5344CB8AC3E}">
        <p14:creationId xmlns:p14="http://schemas.microsoft.com/office/powerpoint/2010/main" val="387738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Agenda</a:t>
            </a:r>
          </a:p>
        </p:txBody>
      </p:sp>
      <p:sp>
        <p:nvSpPr>
          <p:cNvPr id="12" name="TextBox 11"/>
          <p:cNvSpPr txBox="1"/>
          <p:nvPr/>
        </p:nvSpPr>
        <p:spPr>
          <a:xfrm>
            <a:off x="152400" y="1352550"/>
            <a:ext cx="8763000" cy="3416320"/>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Welcome and Objectives</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Health Numeracy and Decision-Making</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Factors Related to Understanding Quantitative Health Information</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Skills and Competencies for Understanding Quantitative Health Information</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Tips for Presenting Quantitative Health Information for Patients</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Questions and Closing</a:t>
            </a:r>
          </a:p>
        </p:txBody>
      </p:sp>
    </p:spTree>
    <p:custDataLst>
      <p:tags r:id="rId1"/>
    </p:custDataLst>
    <p:extLst>
      <p:ext uri="{BB962C8B-B14F-4D97-AF65-F5344CB8AC3E}">
        <p14:creationId xmlns:p14="http://schemas.microsoft.com/office/powerpoint/2010/main" val="273140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Learning Objectives</a:t>
            </a:r>
          </a:p>
        </p:txBody>
      </p:sp>
      <p:sp>
        <p:nvSpPr>
          <p:cNvPr id="12" name="TextBox 11"/>
          <p:cNvSpPr txBox="1"/>
          <p:nvPr/>
        </p:nvSpPr>
        <p:spPr>
          <a:xfrm>
            <a:off x="152400" y="1352550"/>
            <a:ext cx="8763000" cy="2677656"/>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Increase knowledge of patient and provider factors that contribute to patient understanding of numeric health information </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Identify skills and competencies required for accessing, analyzing, and applying quantitative health information</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Identify best practices and tips for presenting quantitative health information to patients</a:t>
            </a:r>
          </a:p>
        </p:txBody>
      </p:sp>
    </p:spTree>
    <p:custDataLst>
      <p:tags r:id="rId1"/>
    </p:custDataLst>
    <p:extLst>
      <p:ext uri="{BB962C8B-B14F-4D97-AF65-F5344CB8AC3E}">
        <p14:creationId xmlns:p14="http://schemas.microsoft.com/office/powerpoint/2010/main" val="126486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Polling Question</a:t>
            </a:r>
          </a:p>
        </p:txBody>
      </p:sp>
      <p:sp>
        <p:nvSpPr>
          <p:cNvPr id="12" name="TextBox 11"/>
          <p:cNvSpPr txBox="1"/>
          <p:nvPr/>
        </p:nvSpPr>
        <p:spPr>
          <a:xfrm>
            <a:off x="154172" y="1022925"/>
            <a:ext cx="8763000" cy="3416320"/>
          </a:xfrm>
          <a:prstGeom prst="rect">
            <a:avLst/>
          </a:prstGeom>
          <a:noFill/>
          <a:ln>
            <a:noFill/>
          </a:ln>
        </p:spPr>
        <p:txBody>
          <a:bodyPr wrap="square" rtlCol="0">
            <a:spAutoFit/>
          </a:bodyPr>
          <a:lstStyle/>
          <a:p>
            <a:r>
              <a:rPr lang="en-US" sz="2400" dirty="0">
                <a:solidFill>
                  <a:srgbClr val="646569"/>
                </a:solidFill>
                <a:latin typeface="Arial" panose="020B0604020202020204" pitchFamily="34" charset="0"/>
                <a:cs typeface="Arial" panose="020B0604020202020204" pitchFamily="34" charset="0"/>
              </a:rPr>
              <a:t>What value is associated with the definition of “Viral Suppression”</a:t>
            </a:r>
            <a:br>
              <a:rPr lang="en-US" sz="2400" dirty="0">
                <a:solidFill>
                  <a:srgbClr val="646569"/>
                </a:solidFill>
                <a:latin typeface="Arial" panose="020B0604020202020204" pitchFamily="34" charset="0"/>
                <a:cs typeface="Arial" panose="020B0604020202020204" pitchFamily="34" charset="0"/>
              </a:rPr>
            </a:br>
            <a:endParaRPr lang="en-US" sz="2400" dirty="0">
              <a:solidFill>
                <a:srgbClr val="64656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&gt;200 copies/mL blood</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 200 copies/mL blood</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&lt; 200 copies/mL blood</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&lt; 50 copies/mL blood</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&lt; 20copies/mL blood</a:t>
            </a:r>
          </a:p>
          <a:p>
            <a:pPr marL="342900" indent="-342900">
              <a:buFont typeface="Arial" panose="020B0604020202020204" pitchFamily="34" charset="0"/>
              <a:buChar char="•"/>
            </a:pPr>
            <a:r>
              <a:rPr lang="en-US" sz="2400" dirty="0">
                <a:solidFill>
                  <a:srgbClr val="646569"/>
                </a:solidFill>
                <a:latin typeface="Arial" panose="020B0604020202020204" pitchFamily="34" charset="0"/>
                <a:cs typeface="Arial" panose="020B0604020202020204" pitchFamily="34" charset="0"/>
              </a:rPr>
              <a:t> 0 copies/mL blood</a:t>
            </a:r>
          </a:p>
        </p:txBody>
      </p:sp>
      <p:pic>
        <p:nvPicPr>
          <p:cNvPr id="5" name="Picture 4">
            <a:extLst>
              <a:ext uri="{FF2B5EF4-FFF2-40B4-BE49-F238E27FC236}">
                <a16:creationId xmlns:a16="http://schemas.microsoft.com/office/drawing/2014/main" id="{27B8E9C3-1EA2-4019-8F9F-1636733B39CE}"/>
              </a:ext>
            </a:extLst>
          </p:cNvPr>
          <p:cNvPicPr>
            <a:picLocks noChangeAspect="1"/>
          </p:cNvPicPr>
          <p:nvPr/>
        </p:nvPicPr>
        <p:blipFill rotWithShape="1">
          <a:blip r:embed="rId3"/>
          <a:srcRect t="23530" r="54397"/>
          <a:stretch/>
        </p:blipFill>
        <p:spPr>
          <a:xfrm>
            <a:off x="5195776" y="1548366"/>
            <a:ext cx="3627475" cy="2572209"/>
          </a:xfrm>
          <a:prstGeom prst="rect">
            <a:avLst/>
          </a:prstGeom>
        </p:spPr>
      </p:pic>
    </p:spTree>
    <p:custDataLst>
      <p:tags r:id="rId1"/>
    </p:custDataLst>
    <p:extLst>
      <p:ext uri="{BB962C8B-B14F-4D97-AF65-F5344CB8AC3E}">
        <p14:creationId xmlns:p14="http://schemas.microsoft.com/office/powerpoint/2010/main" val="2631349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74A1A-D987-4E73-824D-CC9B51884BEA}"/>
              </a:ext>
            </a:extLst>
          </p:cNvPr>
          <p:cNvSpPr txBox="1"/>
          <p:nvPr/>
        </p:nvSpPr>
        <p:spPr>
          <a:xfrm>
            <a:off x="154172" y="438150"/>
            <a:ext cx="8686800" cy="584775"/>
          </a:xfrm>
          <a:prstGeom prst="rect">
            <a:avLst/>
          </a:prstGeom>
          <a:noFill/>
          <a:ln>
            <a:noFill/>
          </a:ln>
        </p:spPr>
        <p:txBody>
          <a:bodyPr wrap="square" rtlCol="0">
            <a:spAutoFit/>
          </a:bodyPr>
          <a:lstStyle/>
          <a:p>
            <a:pPr algn="ctr"/>
            <a:r>
              <a:rPr lang="en-US" sz="3200" b="1" dirty="0">
                <a:solidFill>
                  <a:srgbClr val="002D73"/>
                </a:solidFill>
                <a:latin typeface="Arial" panose="020B0604020202020204" pitchFamily="34" charset="0"/>
                <a:cs typeface="Arial" panose="020B0604020202020204" pitchFamily="34" charset="0"/>
              </a:rPr>
              <a:t>Numbers, Numbers, Numbers</a:t>
            </a:r>
          </a:p>
        </p:txBody>
      </p:sp>
      <p:pic>
        <p:nvPicPr>
          <p:cNvPr id="3" name="Picture 2">
            <a:extLst>
              <a:ext uri="{FF2B5EF4-FFF2-40B4-BE49-F238E27FC236}">
                <a16:creationId xmlns:a16="http://schemas.microsoft.com/office/drawing/2014/main" id="{1B3B215B-F479-4FEA-A8D4-60007F70F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022925"/>
            <a:ext cx="2133600" cy="2133600"/>
          </a:xfrm>
          <a:prstGeom prst="rect">
            <a:avLst/>
          </a:prstGeom>
        </p:spPr>
      </p:pic>
      <p:pic>
        <p:nvPicPr>
          <p:cNvPr id="4" name="Picture 3">
            <a:extLst>
              <a:ext uri="{FF2B5EF4-FFF2-40B4-BE49-F238E27FC236}">
                <a16:creationId xmlns:a16="http://schemas.microsoft.com/office/drawing/2014/main" id="{A176B038-3006-4408-85AC-4093B5FF1B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963" b="29273"/>
          <a:stretch/>
        </p:blipFill>
        <p:spPr>
          <a:xfrm>
            <a:off x="4162425" y="1052186"/>
            <a:ext cx="4533900" cy="1518744"/>
          </a:xfrm>
          <a:prstGeom prst="rect">
            <a:avLst/>
          </a:prstGeom>
        </p:spPr>
      </p:pic>
      <p:pic>
        <p:nvPicPr>
          <p:cNvPr id="5" name="Picture 4">
            <a:extLst>
              <a:ext uri="{FF2B5EF4-FFF2-40B4-BE49-F238E27FC236}">
                <a16:creationId xmlns:a16="http://schemas.microsoft.com/office/drawing/2014/main" id="{1C01638B-D266-45C4-A1B8-D88F41168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257550"/>
            <a:ext cx="3657600" cy="1543050"/>
          </a:xfrm>
          <a:prstGeom prst="rect">
            <a:avLst/>
          </a:prstGeom>
        </p:spPr>
      </p:pic>
      <p:pic>
        <p:nvPicPr>
          <p:cNvPr id="6" name="Picture 5">
            <a:extLst>
              <a:ext uri="{FF2B5EF4-FFF2-40B4-BE49-F238E27FC236}">
                <a16:creationId xmlns:a16="http://schemas.microsoft.com/office/drawing/2014/main" id="{B333AC83-65A4-48FB-8FEF-3621B9433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631" y="2786260"/>
            <a:ext cx="2091010" cy="2014340"/>
          </a:xfrm>
          <a:prstGeom prst="rect">
            <a:avLst/>
          </a:prstGeom>
        </p:spPr>
      </p:pic>
    </p:spTree>
    <p:custDataLst>
      <p:tags r:id="rId1"/>
    </p:custDataLst>
    <p:extLst>
      <p:ext uri="{BB962C8B-B14F-4D97-AF65-F5344CB8AC3E}">
        <p14:creationId xmlns:p14="http://schemas.microsoft.com/office/powerpoint/2010/main" val="1679314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7B479586923F4DAF34CCB56A3E7DDB" ma:contentTypeVersion="11" ma:contentTypeDescription="Create a new document." ma:contentTypeScope="" ma:versionID="a6dea058b28d2b2f1c28449ac302b42a">
  <xsd:schema xmlns:xsd="http://www.w3.org/2001/XMLSchema" xmlns:xs="http://www.w3.org/2001/XMLSchema" xmlns:p="http://schemas.microsoft.com/office/2006/metadata/properties" xmlns:ns1="http://schemas.microsoft.com/sharepoint/v3" xmlns:ns2="a6b7e2e1-3a55-4433-a401-8c3510bb2105" xmlns:ns3="890e9c21-b251-49b7-9079-548dd9a8bb22" targetNamespace="http://schemas.microsoft.com/office/2006/metadata/properties" ma:root="true" ma:fieldsID="495b84eb209447dc7a5b3516798c724c" ns1:_="" ns2:_="" ns3:_="">
    <xsd:import namespace="http://schemas.microsoft.com/sharepoint/v3"/>
    <xsd:import namespace="a6b7e2e1-3a55-4433-a401-8c3510bb2105"/>
    <xsd:import namespace="890e9c21-b251-49b7-9079-548dd9a8bb2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Department"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e2e1-3a55-4433-a401-8c3510bb210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Department" ma:index="13" nillable="true" ma:displayName="Department" ma:description="Name of the Department the document is associated with." ma:internalName="Department">
      <xsd:simpleType>
        <xsd:restriction base="dms:Choice">
          <xsd:enumeration value="Executive Office"/>
          <xsd:enumeration value="Division of Epidemiology, Evaluation and Partner Services"/>
          <xsd:enumeration value="Division of HIV and Hepatitis Health Care"/>
          <xsd:enumeration value="Division of HIV/STD/HCV Prevention"/>
          <xsd:enumeration value="Office of Administration and Contract Management"/>
          <xsd:enumeration value="Office of Drug User Health"/>
          <xsd:enumeration value="Office of Grants and Data Management"/>
          <xsd:enumeration value="Office of HIV Uninsured Care Programs"/>
          <xsd:enumeration value="Office of Medicaid Policy and Programs"/>
          <xsd:enumeration value="Office of the Medical Director"/>
          <xsd:enumeration value="Office of Planning and Community Affairs"/>
        </xsd:restriction>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e9c21-b251-49b7-9079-548dd9a8bb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partment xmlns="a6b7e2e1-3a55-4433-a401-8c3510bb2105"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7FE1926-CF9F-451D-9F7F-9BF0FC0E140E}">
  <ds:schemaRefs>
    <ds:schemaRef ds:uri="http://schemas.microsoft.com/sharepoint/v3/contenttype/forms"/>
  </ds:schemaRefs>
</ds:datastoreItem>
</file>

<file path=customXml/itemProps2.xml><?xml version="1.0" encoding="utf-8"?>
<ds:datastoreItem xmlns:ds="http://schemas.openxmlformats.org/officeDocument/2006/customXml" ds:itemID="{90119C16-ECF7-469D-AE1F-5ABF38FDE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b7e2e1-3a55-4433-a401-8c3510bb2105"/>
    <ds:schemaRef ds:uri="890e9c21-b251-49b7-9079-548dd9a8b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6A967-A517-460C-98F8-A478709E8FF6}">
  <ds:schemaRefs>
    <ds:schemaRef ds:uri="http://schemas.microsoft.com/office/2006/metadata/properties"/>
    <ds:schemaRef ds:uri="http://schemas.microsoft.com/office/infopath/2007/PartnerControls"/>
    <ds:schemaRef ds:uri="a6b7e2e1-3a55-4433-a401-8c3510bb210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4826</TotalTime>
  <Words>2087</Words>
  <Application>Microsoft Office PowerPoint</Application>
  <PresentationFormat>On-screen Show (16:9)</PresentationFormat>
  <Paragraphs>163</Paragraphs>
  <Slides>34</Slides>
  <Notes>11</Notes>
  <HiddenSlides>0</HiddenSlides>
  <MMClips>0</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Cover Master</vt:lpstr>
      <vt:lpstr>Section Master</vt:lpstr>
      <vt:lpstr>Content Master</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Gonzalez, Shaymey (HEALTH)</cp:lastModifiedBy>
  <cp:revision>110</cp:revision>
  <dcterms:created xsi:type="dcterms:W3CDTF">2014-12-09T18:34:34Z</dcterms:created>
  <dcterms:modified xsi:type="dcterms:W3CDTF">2022-01-28T17:19:46Z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0x010100147B479586923F4DAF34CCB56A3E7DDB</vt:lpwstr>
  </property>
  <property fmtid="{D5CDD505-2E9C-101B-9397-08002B2CF9AE}" pid="3" name="ArticulateGUID">
    <vt:lpwstr>BFCE4440-88D3-4B8F-9111-C1B0624E49B3</vt:lpwstr>
  </property>
  <property fmtid="{D5CDD505-2E9C-101B-9397-08002B2CF9AE}" pid="4" name="ArticulatePath">
    <vt:lpwstr>Health Numeracy Webinar 11.23.21</vt:lpwstr>
  </property>
</Properties>
</file>